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8"/>
  </p:notesMasterIdLst>
  <p:sldIdLst>
    <p:sldId id="266" r:id="rId2"/>
    <p:sldId id="281" r:id="rId3"/>
    <p:sldId id="268" r:id="rId4"/>
    <p:sldId id="267" r:id="rId5"/>
    <p:sldId id="272" r:id="rId6"/>
    <p:sldId id="256" r:id="rId7"/>
    <p:sldId id="257" r:id="rId8"/>
    <p:sldId id="273" r:id="rId9"/>
    <p:sldId id="258" r:id="rId10"/>
    <p:sldId id="269" r:id="rId11"/>
    <p:sldId id="260" r:id="rId12"/>
    <p:sldId id="270" r:id="rId13"/>
    <p:sldId id="262" r:id="rId14"/>
    <p:sldId id="271" r:id="rId15"/>
    <p:sldId id="275" r:id="rId16"/>
    <p:sldId id="279" r:id="rId17"/>
    <p:sldId id="280" r:id="rId18"/>
    <p:sldId id="276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7" r:id="rId34"/>
    <p:sldId id="298" r:id="rId35"/>
    <p:sldId id="299" r:id="rId36"/>
    <p:sldId id="300" r:id="rId37"/>
    <p:sldId id="301" r:id="rId38"/>
    <p:sldId id="278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3" r:id="rId49"/>
    <p:sldId id="318" r:id="rId50"/>
    <p:sldId id="317" r:id="rId51"/>
    <p:sldId id="316" r:id="rId52"/>
    <p:sldId id="315" r:id="rId53"/>
    <p:sldId id="314" r:id="rId54"/>
    <p:sldId id="319" r:id="rId55"/>
    <p:sldId id="320" r:id="rId56"/>
    <p:sldId id="312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050" autoAdjust="0"/>
  </p:normalViewPr>
  <p:slideViewPr>
    <p:cSldViewPr>
      <p:cViewPr>
        <p:scale>
          <a:sx n="33" d="100"/>
          <a:sy n="33" d="100"/>
        </p:scale>
        <p:origin x="-2216" y="-7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782B4-AEB8-4F94-AF9A-899D2CB25787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8B8DB-68A9-486D-964F-A79593F34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Lithosphere, Hydrosphere, atmosphere &amp; Biosphere/  </a:t>
            </a:r>
            <a:r>
              <a:rPr lang="en-IN" dirty="0" err="1" smtClean="0"/>
              <a:t>eg</a:t>
            </a:r>
            <a:r>
              <a:rPr lang="en-IN" dirty="0" smtClean="0"/>
              <a:t>   House construction -septic</a:t>
            </a:r>
            <a:r>
              <a:rPr lang="en-IN" baseline="0" dirty="0" smtClean="0"/>
              <a:t> tanks-sewage pits-scientifically-  Well -lawns-garden-fertiliser-fungicide-pesticides-</a:t>
            </a:r>
            <a:r>
              <a:rPr lang="en-IN" baseline="0" dirty="0" err="1" smtClean="0"/>
              <a:t>glyphosate</a:t>
            </a:r>
            <a:r>
              <a:rPr lang="en-IN" baseline="0" dirty="0" smtClean="0"/>
              <a:t> –</a:t>
            </a:r>
            <a:r>
              <a:rPr lang="en-IN" baseline="0" dirty="0" err="1" smtClean="0"/>
              <a:t>weedicide</a:t>
            </a:r>
            <a:r>
              <a:rPr lang="en-IN" baseline="0" dirty="0" smtClean="0"/>
              <a:t>- /  Point &amp; non point pollution./  Nitrate- vertical </a:t>
            </a:r>
            <a:r>
              <a:rPr lang="en-IN" baseline="0" dirty="0" err="1" smtClean="0"/>
              <a:t>movemnet</a:t>
            </a:r>
            <a:r>
              <a:rPr lang="en-IN" baseline="0" dirty="0" smtClean="0"/>
              <a:t>- mobile.---pollute water/    mosquito </a:t>
            </a:r>
            <a:r>
              <a:rPr lang="en-IN" baseline="0" dirty="0" err="1" smtClean="0"/>
              <a:t>reppelelnt</a:t>
            </a:r>
            <a:r>
              <a:rPr lang="en-IN" baseline="0" dirty="0" smtClean="0"/>
              <a:t>/  </a:t>
            </a:r>
          </a:p>
          <a:p>
            <a:endParaRPr lang="en-IN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28906C-4432-4A7A-B479-A30A8D4B97F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Spacial</a:t>
            </a:r>
            <a:r>
              <a:rPr lang="en-US" dirty="0" smtClean="0"/>
              <a:t> distribution</a:t>
            </a:r>
            <a:r>
              <a:rPr lang="en-US" baseline="0" dirty="0" smtClean="0"/>
              <a:t> of pollutants-  Hurdles in the PDS study. Identification of  cardamom plantation- no owners- source identification</a:t>
            </a:r>
          </a:p>
          <a:p>
            <a:r>
              <a:rPr lang="en-US" baseline="0" dirty="0" smtClean="0"/>
              <a:t>Spices </a:t>
            </a:r>
            <a:r>
              <a:rPr lang="en-US" baseline="0" dirty="0" err="1" smtClean="0"/>
              <a:t>baord</a:t>
            </a:r>
            <a:r>
              <a:rPr lang="en-US" baseline="0" dirty="0" smtClean="0"/>
              <a:t> development wing offices in </a:t>
            </a:r>
            <a:r>
              <a:rPr lang="en-US" baseline="0" dirty="0" err="1" smtClean="0"/>
              <a:t>Idukki</a:t>
            </a:r>
            <a:r>
              <a:rPr lang="en-US" baseline="0" dirty="0" smtClean="0"/>
              <a:t> helped us.</a:t>
            </a:r>
          </a:p>
          <a:p>
            <a:r>
              <a:rPr lang="en-US" baseline="0" dirty="0" err="1" smtClean="0"/>
              <a:t>Idukki-prestine</a:t>
            </a:r>
            <a:r>
              <a:rPr lang="en-US" baseline="0" dirty="0" smtClean="0"/>
              <a:t> water </a:t>
            </a:r>
            <a:r>
              <a:rPr lang="en-US" baseline="0" dirty="0" err="1" smtClean="0"/>
              <a:t>souces-ariculral</a:t>
            </a:r>
            <a:r>
              <a:rPr lang="en-US" baseline="0" dirty="0" smtClean="0"/>
              <a:t> pollutants. No major industries.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8B8DB-68A9-486D-964F-A79593F341B4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Coming to cardamom, it known as Queen of Spices.</a:t>
            </a:r>
            <a:r>
              <a:rPr lang="en-IN" baseline="0" dirty="0" smtClean="0"/>
              <a:t> It is a high value spice crop &amp; having</a:t>
            </a:r>
            <a:r>
              <a:rPr lang="en-IN" dirty="0" smtClean="0"/>
              <a:t> very good export potential. In India cardamom is cultivating in western</a:t>
            </a:r>
            <a:r>
              <a:rPr lang="en-IN" baseline="0" dirty="0" smtClean="0"/>
              <a:t> </a:t>
            </a:r>
            <a:r>
              <a:rPr lang="en-IN" baseline="0" dirty="0" err="1" smtClean="0"/>
              <a:t>ghat</a:t>
            </a:r>
            <a:r>
              <a:rPr lang="en-IN" baseline="0" dirty="0" smtClean="0"/>
              <a:t> regions of </a:t>
            </a:r>
            <a:r>
              <a:rPr lang="en-IN" dirty="0" smtClean="0"/>
              <a:t>Ker ,</a:t>
            </a:r>
            <a:r>
              <a:rPr lang="en-IN" dirty="0" err="1" smtClean="0"/>
              <a:t>Kar</a:t>
            </a:r>
            <a:r>
              <a:rPr lang="en-IN" dirty="0" smtClean="0"/>
              <a:t>&amp; TN.</a:t>
            </a:r>
          </a:p>
          <a:p>
            <a:r>
              <a:rPr lang="en-IN" dirty="0" smtClean="0"/>
              <a:t> </a:t>
            </a:r>
            <a:r>
              <a:rPr lang="en-IN" b="1" dirty="0" smtClean="0"/>
              <a:t>In Kerala, </a:t>
            </a:r>
            <a:r>
              <a:rPr lang="en-IN" dirty="0" smtClean="0"/>
              <a:t>cardamom is cultivating in </a:t>
            </a:r>
            <a:r>
              <a:rPr lang="en-IN" dirty="0" err="1" smtClean="0"/>
              <a:t>Peerumedu</a:t>
            </a:r>
            <a:r>
              <a:rPr lang="en-IN" dirty="0" smtClean="0"/>
              <a:t>, </a:t>
            </a:r>
            <a:r>
              <a:rPr lang="en-IN" dirty="0" err="1" smtClean="0"/>
              <a:t>udumbanchola</a:t>
            </a:r>
            <a:r>
              <a:rPr lang="en-IN" dirty="0" smtClean="0"/>
              <a:t> &amp; some parts of </a:t>
            </a:r>
            <a:r>
              <a:rPr lang="en-IN" dirty="0" err="1" smtClean="0"/>
              <a:t>Devikulam</a:t>
            </a:r>
            <a:r>
              <a:rPr lang="en-IN" dirty="0" smtClean="0"/>
              <a:t> </a:t>
            </a:r>
            <a:r>
              <a:rPr lang="en-IN" dirty="0" err="1" smtClean="0"/>
              <a:t>taluk</a:t>
            </a:r>
            <a:r>
              <a:rPr lang="en-IN" dirty="0" smtClean="0"/>
              <a:t>. As it grows well above 900 -1200m ,</a:t>
            </a:r>
            <a:r>
              <a:rPr lang="en-IN" baseline="0" dirty="0" smtClean="0"/>
              <a:t> </a:t>
            </a:r>
            <a:r>
              <a:rPr lang="en-IN" b="1" baseline="0" dirty="0" smtClean="0"/>
              <a:t>major</a:t>
            </a:r>
            <a:r>
              <a:rPr lang="en-IN" baseline="0" dirty="0" smtClean="0"/>
              <a:t> cardamom plantations are located in eastern side of </a:t>
            </a:r>
            <a:r>
              <a:rPr lang="en-IN" baseline="0" dirty="0" err="1" smtClean="0"/>
              <a:t>Idukki</a:t>
            </a:r>
            <a:r>
              <a:rPr lang="en-IN" baseline="0" dirty="0" smtClean="0"/>
              <a:t> district.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76A32-C31D-454B-A7F5-562D75E365B8}" type="slidenum">
              <a:rPr lang="en-IN" smtClean="0"/>
              <a:pPr/>
              <a:t>4</a:t>
            </a:fld>
            <a:endParaRPr lang="en-I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In early stages,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76A32-C31D-454B-A7F5-562D75E365B8}" type="slidenum">
              <a:rPr lang="en-IN" smtClean="0"/>
              <a:pPr/>
              <a:t>6</a:t>
            </a:fld>
            <a:endParaRPr lang="en-I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 Tobacco extract, garlic paste etc/ cattle urine </a:t>
            </a:r>
            <a:r>
              <a:rPr lang="en-IN" dirty="0" err="1" smtClean="0"/>
              <a:t>spary</a:t>
            </a:r>
            <a:r>
              <a:rPr lang="en-IN" dirty="0" smtClean="0"/>
              <a:t>/   Based on chemical structure</a:t>
            </a:r>
            <a:r>
              <a:rPr lang="en-IN" baseline="0" dirty="0" smtClean="0"/>
              <a:t> pesticides are classified into</a:t>
            </a:r>
            <a:r>
              <a:rPr lang="en-IN" dirty="0" smtClean="0"/>
              <a:t>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76A32-C31D-454B-A7F5-562D75E365B8}" type="slidenum">
              <a:rPr lang="en-IN" smtClean="0"/>
              <a:pPr/>
              <a:t>7</a:t>
            </a:fld>
            <a:endParaRPr lang="en-I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b="1" dirty="0" smtClean="0"/>
              <a:t> DDT</a:t>
            </a:r>
            <a:r>
              <a:rPr lang="en-IN" b="1" baseline="0" dirty="0" smtClean="0"/>
              <a:t> </a:t>
            </a:r>
            <a:r>
              <a:rPr lang="en-IN" baseline="0" dirty="0" smtClean="0"/>
              <a:t>is the 1</a:t>
            </a:r>
            <a:r>
              <a:rPr lang="en-IN" baseline="30000" dirty="0" smtClean="0"/>
              <a:t>st</a:t>
            </a:r>
            <a:r>
              <a:rPr lang="en-IN" baseline="0" dirty="0" smtClean="0"/>
              <a:t> synthetic organic pesticide. Initially it has been used in healthcare sector and then to agricultural purpose. Due to high </a:t>
            </a:r>
            <a:r>
              <a:rPr lang="en-IN" b="1" baseline="0" dirty="0" smtClean="0">
                <a:solidFill>
                  <a:srgbClr val="FF0000"/>
                </a:solidFill>
              </a:rPr>
              <a:t>mammalian toxicity </a:t>
            </a:r>
            <a:r>
              <a:rPr lang="en-IN" baseline="0" dirty="0" smtClean="0"/>
              <a:t>and </a:t>
            </a:r>
            <a:r>
              <a:rPr lang="en-IN" b="1" baseline="0" dirty="0" smtClean="0">
                <a:solidFill>
                  <a:srgbClr val="FF0000"/>
                </a:solidFill>
              </a:rPr>
              <a:t>environmental persistence </a:t>
            </a:r>
            <a:r>
              <a:rPr lang="en-IN" baseline="0" dirty="0" smtClean="0"/>
              <a:t>most of the OC either banned or restricted for use in agriculture.</a:t>
            </a:r>
          </a:p>
          <a:p>
            <a:r>
              <a:rPr lang="en-IN" b="1" baseline="0" dirty="0" smtClean="0"/>
              <a:t> OP </a:t>
            </a:r>
            <a:r>
              <a:rPr lang="en-IN" baseline="0" dirty="0" smtClean="0"/>
              <a:t>are most versatile group of pesticides including aliphatic &amp; </a:t>
            </a:r>
            <a:r>
              <a:rPr lang="en-IN" baseline="0" dirty="0" err="1" smtClean="0"/>
              <a:t>alicyclic</a:t>
            </a:r>
            <a:r>
              <a:rPr lang="en-IN" baseline="0" dirty="0" smtClean="0"/>
              <a:t> compounds. They are highly effective and requires relatively less quantity/unit area.</a:t>
            </a:r>
          </a:p>
          <a:p>
            <a:r>
              <a:rPr lang="en-IN" b="1" baseline="0" dirty="0" err="1" smtClean="0">
                <a:solidFill>
                  <a:srgbClr val="FF0000"/>
                </a:solidFill>
              </a:rPr>
              <a:t>Carbamates</a:t>
            </a:r>
            <a:r>
              <a:rPr lang="en-IN" baseline="0" dirty="0" smtClean="0">
                <a:solidFill>
                  <a:srgbClr val="FF0000"/>
                </a:solidFill>
              </a:rPr>
              <a:t> </a:t>
            </a:r>
            <a:r>
              <a:rPr lang="en-IN" baseline="0" dirty="0" smtClean="0"/>
              <a:t>are much toxic  chemicals. Mode of action of OP and </a:t>
            </a:r>
            <a:r>
              <a:rPr lang="en-IN" baseline="0" dirty="0" err="1" smtClean="0"/>
              <a:t>carbamates</a:t>
            </a:r>
            <a:r>
              <a:rPr lang="en-IN" baseline="0" dirty="0" smtClean="0"/>
              <a:t> are similar </a:t>
            </a:r>
            <a:r>
              <a:rPr lang="en-IN" baseline="0" dirty="0" err="1" smtClean="0"/>
              <a:t>ie</a:t>
            </a:r>
            <a:r>
              <a:rPr lang="en-IN" baseline="0" dirty="0" smtClean="0"/>
              <a:t>, inhibits acetyl </a:t>
            </a:r>
            <a:r>
              <a:rPr lang="en-IN" baseline="0" dirty="0" err="1" smtClean="0"/>
              <a:t>choline</a:t>
            </a:r>
            <a:r>
              <a:rPr lang="en-IN" baseline="0" dirty="0" smtClean="0"/>
              <a:t> esterase.</a:t>
            </a:r>
          </a:p>
          <a:p>
            <a:r>
              <a:rPr lang="en-IN" b="1" baseline="0" dirty="0" smtClean="0"/>
              <a:t>SPs</a:t>
            </a:r>
            <a:r>
              <a:rPr lang="en-IN" baseline="0" dirty="0" smtClean="0"/>
              <a:t> have rapid knock-down action and low mammalian toxicity and environmental persistence. </a:t>
            </a:r>
          </a:p>
          <a:p>
            <a:r>
              <a:rPr lang="en-IN" baseline="0" dirty="0" smtClean="0"/>
              <a:t>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76A32-C31D-454B-A7F5-562D75E365B8}" type="slidenum">
              <a:rPr lang="en-IN" smtClean="0"/>
              <a:pPr/>
              <a:t>9</a:t>
            </a:fld>
            <a:endParaRPr lang="en-I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8B8DB-68A9-486D-964F-A79593F341B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Since cardamom is cultivating under forest shade, it is being attacked by a lot of insect pests from nursery stage.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76A32-C31D-454B-A7F5-562D75E365B8}" type="slidenum">
              <a:rPr lang="en-IN" smtClean="0"/>
              <a:pPr/>
              <a:t>11</a:t>
            </a:fld>
            <a:endParaRPr lang="en-I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30 compounds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8B8DB-68A9-486D-964F-A79593F341B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err="1" smtClean="0"/>
              <a:t>Thrips</a:t>
            </a:r>
            <a:r>
              <a:rPr lang="en-IN" dirty="0" smtClean="0"/>
              <a:t> feed on immature capsules and resulted in malformed capsules and thus affect</a:t>
            </a:r>
            <a:r>
              <a:rPr lang="en-IN" baseline="0" dirty="0" smtClean="0"/>
              <a:t> export potential.</a:t>
            </a:r>
          </a:p>
          <a:p>
            <a:r>
              <a:rPr lang="en-IN" baseline="0" dirty="0" smtClean="0"/>
              <a:t> Similarly -Shoot borer feeds shoot/Panicle/capsules and damages the crop.</a:t>
            </a:r>
          </a:p>
          <a:p>
            <a:r>
              <a:rPr lang="en-IN" baseline="0" dirty="0" smtClean="0"/>
              <a:t>For controlling these pest </a:t>
            </a:r>
            <a:r>
              <a:rPr lang="en-IN" baseline="0" dirty="0" err="1" smtClean="0"/>
              <a:t>quinalphos</a:t>
            </a:r>
            <a:r>
              <a:rPr lang="en-IN" baseline="0" dirty="0" smtClean="0"/>
              <a:t> is sprayed during March-may/ August –</a:t>
            </a:r>
            <a:r>
              <a:rPr lang="en-IN" baseline="0" dirty="0" err="1" smtClean="0"/>
              <a:t>sept</a:t>
            </a:r>
            <a:r>
              <a:rPr lang="en-IN" baseline="0" dirty="0" smtClean="0"/>
              <a:t>,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76A32-C31D-454B-A7F5-562D75E365B8}" type="slidenum">
              <a:rPr lang="en-IN" smtClean="0"/>
              <a:pPr/>
              <a:t>13</a:t>
            </a:fld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971800"/>
            <a:ext cx="7696200" cy="20574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953000"/>
            <a:ext cx="6400800" cy="1676400"/>
          </a:xfrm>
        </p:spPr>
        <p:txBody>
          <a:bodyPr>
            <a:normAutofit fontScale="92500" lnSpcReduction="10000"/>
          </a:bodyPr>
          <a:lstStyle/>
          <a:p>
            <a:r>
              <a:rPr lang="en-US" sz="2000" b="1" dirty="0" smtClean="0">
                <a:solidFill>
                  <a:srgbClr val="FF0066"/>
                </a:solidFill>
              </a:rPr>
              <a:t>Ref No.KER-9_2017_83</a:t>
            </a:r>
          </a:p>
          <a:p>
            <a:endParaRPr lang="en-US" sz="1200" b="1" dirty="0" smtClean="0">
              <a:solidFill>
                <a:srgbClr val="FFC000"/>
              </a:solidFill>
            </a:endParaRPr>
          </a:p>
          <a:p>
            <a:r>
              <a:rPr lang="en-US" sz="1200" b="1" dirty="0" smtClean="0">
                <a:solidFill>
                  <a:srgbClr val="FFC000"/>
                </a:solidFill>
              </a:rPr>
              <a:t>Principal Investigator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Dr </a:t>
            </a:r>
            <a:r>
              <a:rPr lang="en-US" sz="2000" b="1" dirty="0" err="1" smtClean="0">
                <a:solidFill>
                  <a:schemeClr val="bg1"/>
                </a:solidFill>
              </a:rPr>
              <a:t>Bindumol</a:t>
            </a:r>
            <a:r>
              <a:rPr lang="en-US" sz="2000" b="1" dirty="0" smtClean="0">
                <a:solidFill>
                  <a:schemeClr val="bg1"/>
                </a:solidFill>
              </a:rPr>
              <a:t> G.P.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Executive Chemist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Ground Water Department, Kerala.</a:t>
            </a:r>
          </a:p>
          <a:p>
            <a:endParaRPr lang="en-US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compu1\Desktop\images\images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352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3352801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Environmental Impact Assessment of pesticide residues in cardamom cultivating area in </a:t>
            </a:r>
            <a:r>
              <a:rPr lang="en-US" sz="3200" b="1" dirty="0" err="1" smtClean="0"/>
              <a:t>Idukki</a:t>
            </a:r>
            <a:r>
              <a:rPr lang="en-US" sz="3200" b="1" dirty="0" smtClean="0"/>
              <a:t> district, Kerala </a:t>
            </a:r>
            <a:endParaRPr lang="en-US" sz="3200" dirty="0" smtClean="0"/>
          </a:p>
          <a:p>
            <a:pPr algn="ctr"/>
            <a:r>
              <a:rPr lang="en-US" sz="3200" dirty="0" smtClean="0"/>
              <a:t> </a:t>
            </a:r>
          </a:p>
          <a:p>
            <a:pPr algn="ctr"/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 WHO  Classification of the Insecticides- </a:t>
            </a:r>
            <a:r>
              <a:rPr lang="en-US" sz="2400" dirty="0" smtClean="0"/>
              <a:t> </a:t>
            </a:r>
            <a:endParaRPr lang="en-US" sz="2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6553200" cy="2941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400"/>
                <a:gridCol w="2184400"/>
                <a:gridCol w="2184400"/>
              </a:tblGrid>
              <a:tr h="707762"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Catagory</a:t>
                      </a:r>
                      <a:endParaRPr lang="en-US" dirty="0"/>
                    </a:p>
                  </a:txBody>
                  <a:tcPr marR="63500" marT="50800" marB="50800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LD50 value (mg/Kg)</a:t>
                      </a:r>
                      <a:endParaRPr lang="en-US" dirty="0"/>
                    </a:p>
                  </a:txBody>
                  <a:tcPr marL="63500" marR="63500" marT="50800" marB="50800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Colour</a:t>
                      </a:r>
                      <a:endParaRPr lang="en-US" dirty="0"/>
                    </a:p>
                  </a:txBody>
                  <a:tcPr marL="63500" marR="63500" marT="50800" marB="50800" anchor="ctr"/>
                </a:tc>
              </a:tr>
              <a:tr h="707762">
                <a:tc>
                  <a:txBody>
                    <a:bodyPr/>
                    <a:lstStyle/>
                    <a:p>
                      <a:r>
                        <a:rPr lang="en-US" dirty="0" smtClean="0"/>
                        <a:t>1.Extremely </a:t>
                      </a:r>
                      <a:r>
                        <a:rPr lang="en-US" dirty="0"/>
                        <a:t>toxic</a:t>
                      </a:r>
                    </a:p>
                  </a:txBody>
                  <a:tcPr marR="63500" marT="50800" marB="5080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1-50</a:t>
                      </a:r>
                    </a:p>
                  </a:txBody>
                  <a:tcPr marL="63500" marR="63500" marT="50800" marB="5080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Bright red</a:t>
                      </a:r>
                    </a:p>
                  </a:txBody>
                  <a:tcPr marL="63500" marR="63500" marT="50800" marB="50800" anchor="ctr"/>
                </a:tc>
              </a:tr>
              <a:tr h="409175">
                <a:tc>
                  <a:txBody>
                    <a:bodyPr/>
                    <a:lstStyle/>
                    <a:p>
                      <a:r>
                        <a:rPr lang="en-US"/>
                        <a:t>2. Highly toxic</a:t>
                      </a:r>
                    </a:p>
                  </a:txBody>
                  <a:tcPr marR="63500" marT="50800" marB="5080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51-500</a:t>
                      </a:r>
                    </a:p>
                  </a:txBody>
                  <a:tcPr marL="63500" marR="63500" marT="50800" marB="50800"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Bright yellow</a:t>
                      </a:r>
                      <a:endParaRPr lang="en-US" dirty="0"/>
                    </a:p>
                  </a:txBody>
                  <a:tcPr marL="63500" marR="63500" marT="50800" marB="50800" anchor="ctr"/>
                </a:tc>
              </a:tr>
              <a:tr h="707762">
                <a:tc>
                  <a:txBody>
                    <a:bodyPr/>
                    <a:lstStyle/>
                    <a:p>
                      <a:r>
                        <a:rPr lang="en-US" dirty="0"/>
                        <a:t>3. Moderately toxic</a:t>
                      </a:r>
                    </a:p>
                  </a:txBody>
                  <a:tcPr marR="63500" marT="50800" marB="5080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501-5000</a:t>
                      </a:r>
                    </a:p>
                  </a:txBody>
                  <a:tcPr marL="63500" marR="63500" marT="50800" marB="5080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Bright blue</a:t>
                      </a:r>
                    </a:p>
                  </a:txBody>
                  <a:tcPr marL="63500" marR="63500" marT="50800" marB="50800" anchor="ctr"/>
                </a:tc>
              </a:tr>
              <a:tr h="4091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</a:rPr>
                        <a:t>4. Slightly </a:t>
                      </a:r>
                      <a:r>
                        <a:rPr lang="en-US" sz="1800" dirty="0">
                          <a:latin typeface="Times New Roman"/>
                        </a:rPr>
                        <a:t>toxic</a:t>
                      </a:r>
                      <a:endParaRPr lang="en-US" sz="1800" dirty="0">
                        <a:latin typeface="Calibri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</a:rPr>
                        <a:t>More than 5000</a:t>
                      </a:r>
                      <a:endParaRPr lang="en-US" sz="1800" dirty="0">
                        <a:latin typeface="Calibri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Bright Green</a:t>
                      </a:r>
                      <a:endParaRPr lang="en-US" dirty="0"/>
                    </a:p>
                  </a:txBody>
                  <a:tcPr marL="63500" marR="63500" marT="50800" marB="50800" anchor="ctr"/>
                </a:tc>
              </a:tr>
            </a:tbl>
          </a:graphicData>
        </a:graphic>
      </p:graphicFrame>
      <p:sp>
        <p:nvSpPr>
          <p:cNvPr id="31746" name="AutoShape 2" descr="Reading the labels may save your lives – Understand India toxicity  labelsSimplifying IMDG Co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4648200" cy="609600"/>
          </a:xfrm>
        </p:spPr>
        <p:txBody>
          <a:bodyPr>
            <a:normAutofit/>
          </a:bodyPr>
          <a:lstStyle/>
          <a:p>
            <a:pPr algn="l"/>
            <a:r>
              <a:rPr lang="en-IN" sz="2400" b="1" dirty="0" smtClean="0">
                <a:solidFill>
                  <a:schemeClr val="bg1"/>
                </a:solidFill>
              </a:rPr>
              <a:t>Major Pests of cardamom plantation</a:t>
            </a:r>
            <a:endParaRPr lang="en-IN" sz="24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6019800" cy="31242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Nursery pests</a:t>
            </a:r>
          </a:p>
          <a:p>
            <a:pPr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	Root grub, Shoot borer, Shoot fly </a:t>
            </a:r>
          </a:p>
          <a:p>
            <a:pPr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Plantation pests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sz="1800" dirty="0" smtClean="0">
                <a:solidFill>
                  <a:schemeClr val="bg1"/>
                </a:solidFill>
              </a:rPr>
              <a:t>Cardamom </a:t>
            </a:r>
            <a:r>
              <a:rPr lang="en-US" sz="1800" dirty="0" err="1" smtClean="0">
                <a:solidFill>
                  <a:schemeClr val="bg1"/>
                </a:solidFill>
              </a:rPr>
              <a:t>thrips</a:t>
            </a:r>
            <a:r>
              <a:rPr lang="en-US" sz="1800" dirty="0" smtClean="0">
                <a:solidFill>
                  <a:schemeClr val="bg1"/>
                </a:solidFill>
              </a:rPr>
              <a:t>, shoot / panicle / capsule borer, root grub, root knot nematodes, cardamom white fly and hairy caterpillars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 descr="http://agritech.tnau.ac.in/crop_protection/cardamom/root%20grub_Holotrichia%20_grub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381000"/>
            <a:ext cx="1866900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ttp://agritech.tnau.ac.in/crop_protection/cardamom/root%20grub-Basilepta.png"/>
          <p:cNvPicPr/>
          <p:nvPr/>
        </p:nvPicPr>
        <p:blipFill rotWithShape="1">
          <a:blip r:embed="rId4"/>
          <a:srcRect l="34444" t="31542" r="31373" b="28567"/>
          <a:stretch/>
        </p:blipFill>
        <p:spPr bwMode="auto">
          <a:xfrm>
            <a:off x="6934200" y="2133600"/>
            <a:ext cx="1952626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esticide that doesn&amp;#39;t leave residue on cardamom | STEAMindiaReports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0" y="3886200"/>
            <a:ext cx="2057400" cy="1997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324600" y="58674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          Shoot borer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19800" y="838200"/>
            <a:ext cx="1170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Root grub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029200" y="2971800"/>
            <a:ext cx="1905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Root grub Beetle </a:t>
            </a:r>
            <a:endParaRPr lang="en-US" dirty="0"/>
          </a:p>
        </p:txBody>
      </p:sp>
      <p:pic>
        <p:nvPicPr>
          <p:cNvPr id="13" name="Picture 12" descr="Pesticide that doesn&amp;#39;t leave residue on cardamom | STEAMindiaReports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91000" y="3886200"/>
            <a:ext cx="2133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209800" y="4495800"/>
            <a:ext cx="2630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Capsule borer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96112"/>
          </a:xfrm>
        </p:spPr>
        <p:txBody>
          <a:bodyPr>
            <a:normAutofit/>
          </a:bodyPr>
          <a:lstStyle/>
          <a:p>
            <a:r>
              <a:rPr lang="en-IN" sz="1800" dirty="0" smtClean="0"/>
              <a:t>Pesticides available in market for the use of pest &amp; disease control in cardamom plantation</a:t>
            </a:r>
            <a:endParaRPr lang="en-US" sz="1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5"/>
          <a:ext cx="8229599" cy="4952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6979"/>
                <a:gridCol w="297968"/>
                <a:gridCol w="2634418"/>
                <a:gridCol w="2270234"/>
              </a:tblGrid>
              <a:tr h="641803"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Chlorantraniliprole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err="1" smtClean="0"/>
                        <a:t>Cypermethrin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Emamectin</a:t>
                      </a:r>
                      <a:r>
                        <a:rPr lang="en-IN" dirty="0" smtClean="0"/>
                        <a:t> benzoate</a:t>
                      </a:r>
                      <a:endParaRPr lang="en-US" dirty="0"/>
                    </a:p>
                  </a:txBody>
                  <a:tcPr/>
                </a:tc>
              </a:tr>
              <a:tr h="366939">
                <a:tc>
                  <a:txBody>
                    <a:bodyPr/>
                    <a:lstStyle/>
                    <a:p>
                      <a:r>
                        <a:rPr lang="en-IN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Quinalphos</a:t>
                      </a:r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Imidachloprid</a:t>
                      </a:r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Thiamethoxam</a:t>
                      </a:r>
                      <a:endParaRPr lang="en-US" dirty="0"/>
                    </a:p>
                  </a:txBody>
                  <a:tcPr/>
                </a:tc>
              </a:tr>
              <a:tr h="366939">
                <a:tc>
                  <a:txBody>
                    <a:bodyPr/>
                    <a:lstStyle/>
                    <a:p>
                      <a:r>
                        <a:rPr lang="en-IN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Acephate</a:t>
                      </a:r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Acetamiprid</a:t>
                      </a:r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Metalaxyl</a:t>
                      </a:r>
                      <a:endParaRPr lang="en-US" dirty="0"/>
                    </a:p>
                  </a:txBody>
                  <a:tcPr/>
                </a:tc>
              </a:tr>
              <a:tr h="366939">
                <a:tc>
                  <a:txBody>
                    <a:bodyPr/>
                    <a:lstStyle/>
                    <a:p>
                      <a:r>
                        <a:rPr lang="en-IN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Ethion</a:t>
                      </a:r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Fipronil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Cymoxanil</a:t>
                      </a:r>
                      <a:endParaRPr lang="en-US" dirty="0"/>
                    </a:p>
                  </a:txBody>
                  <a:tcPr/>
                </a:tc>
              </a:tr>
              <a:tr h="366939">
                <a:tc>
                  <a:txBody>
                    <a:bodyPr/>
                    <a:lstStyle/>
                    <a:p>
                      <a:r>
                        <a:rPr lang="en-IN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Triazophos</a:t>
                      </a:r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Mancozeb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Carbendazim</a:t>
                      </a:r>
                      <a:endParaRPr lang="en-US" dirty="0"/>
                    </a:p>
                  </a:txBody>
                  <a:tcPr/>
                </a:tc>
              </a:tr>
              <a:tr h="366939">
                <a:tc>
                  <a:txBody>
                    <a:bodyPr/>
                    <a:lstStyle/>
                    <a:p>
                      <a:r>
                        <a:rPr lang="en-IN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Chlorpyriphos</a:t>
                      </a:r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Fosetyl</a:t>
                      </a:r>
                      <a:r>
                        <a:rPr lang="en-IN" dirty="0" smtClean="0"/>
                        <a:t>-Al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66939">
                <a:tc>
                  <a:txBody>
                    <a:bodyPr/>
                    <a:lstStyle/>
                    <a:p>
                      <a:r>
                        <a:rPr lang="en-IN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Profenophos</a:t>
                      </a:r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COC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1803">
                <a:tc>
                  <a:txBody>
                    <a:bodyPr/>
                    <a:lstStyle/>
                    <a:p>
                      <a:r>
                        <a:rPr lang="en-IN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Phenthoate</a:t>
                      </a:r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Thiophanate</a:t>
                      </a:r>
                      <a:r>
                        <a:rPr lang="en-IN" dirty="0" smtClean="0"/>
                        <a:t>-methyl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6939">
                <a:tc>
                  <a:txBody>
                    <a:bodyPr/>
                    <a:lstStyle/>
                    <a:p>
                      <a:r>
                        <a:rPr lang="en-IN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Omethoate</a:t>
                      </a:r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Hexaconazole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6939">
                <a:tc>
                  <a:txBody>
                    <a:bodyPr/>
                    <a:lstStyle/>
                    <a:p>
                      <a:r>
                        <a:rPr lang="en-IN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Monocrotophos</a:t>
                      </a:r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6939">
                <a:tc>
                  <a:txBody>
                    <a:bodyPr/>
                    <a:lstStyle/>
                    <a:p>
                      <a:r>
                        <a:rPr lang="en-IN" dirty="0" smtClean="0"/>
                        <a:t>Lambda-</a:t>
                      </a:r>
                      <a:r>
                        <a:rPr lang="en-IN" dirty="0" err="1" smtClean="0"/>
                        <a:t>cyhalothrin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Daifenthiuron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6939"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Bifentrin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Flubendiamide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IN" sz="2400" b="1" dirty="0" smtClean="0">
                <a:solidFill>
                  <a:schemeClr val="bg1"/>
                </a:solidFill>
              </a:rPr>
              <a:t>Spray schedule of </a:t>
            </a:r>
            <a:r>
              <a:rPr lang="en-IN" sz="2400" b="1" dirty="0" err="1" smtClean="0">
                <a:solidFill>
                  <a:schemeClr val="bg1"/>
                </a:solidFill>
              </a:rPr>
              <a:t>Quinalphos</a:t>
            </a:r>
            <a:endParaRPr lang="en-IN" sz="24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en-IN" sz="20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IN" sz="2000" dirty="0" smtClean="0">
              <a:solidFill>
                <a:srgbClr val="FFFF00"/>
              </a:solidFill>
            </a:endParaRPr>
          </a:p>
          <a:p>
            <a:r>
              <a:rPr lang="en-IN" sz="2000" b="1" dirty="0" err="1" smtClean="0">
                <a:solidFill>
                  <a:srgbClr val="FFFF00"/>
                </a:solidFill>
              </a:rPr>
              <a:t>Thrips</a:t>
            </a:r>
            <a:r>
              <a:rPr lang="en-IN" sz="2000" b="1" dirty="0" smtClean="0">
                <a:solidFill>
                  <a:srgbClr val="FFFF00"/>
                </a:solidFill>
              </a:rPr>
              <a:t> </a:t>
            </a:r>
            <a:r>
              <a:rPr lang="en-IN" sz="2000" dirty="0" smtClean="0">
                <a:solidFill>
                  <a:srgbClr val="FFFF00"/>
                </a:solidFill>
              </a:rPr>
              <a:t> - </a:t>
            </a:r>
            <a:r>
              <a:rPr lang="en-IN" sz="2000" dirty="0" smtClean="0">
                <a:solidFill>
                  <a:schemeClr val="bg1"/>
                </a:solidFill>
              </a:rPr>
              <a:t>March to May &amp; August to September</a:t>
            </a:r>
            <a:endParaRPr lang="en-IN" sz="2000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rgbClr val="FFFF00"/>
                </a:solidFill>
              </a:rPr>
              <a:t>shoot/panicle/capsule borer- </a:t>
            </a:r>
            <a:r>
              <a:rPr lang="en-IN" sz="2000" dirty="0" smtClean="0">
                <a:solidFill>
                  <a:schemeClr val="bg1"/>
                </a:solidFill>
              </a:rPr>
              <a:t>January-February, September-October</a:t>
            </a:r>
            <a:endParaRPr lang="en-US" sz="2000" dirty="0" smtClean="0">
              <a:solidFill>
                <a:schemeClr val="bg1"/>
              </a:solidFill>
            </a:endParaRPr>
          </a:p>
          <a:p>
            <a:endParaRPr lang="en-IN" sz="2000" b="1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Broad spectrum systemic pesticide.                                   </a:t>
            </a:r>
            <a:endParaRPr lang="en-IN" sz="2000" b="1" dirty="0" smtClean="0">
              <a:solidFill>
                <a:schemeClr val="bg1"/>
              </a:solidFill>
            </a:endParaRPr>
          </a:p>
          <a:p>
            <a:r>
              <a:rPr lang="en-IN" sz="2000" b="1" dirty="0" err="1" smtClean="0">
                <a:solidFill>
                  <a:schemeClr val="bg1"/>
                </a:solidFill>
              </a:rPr>
              <a:t>Quinalphos</a:t>
            </a:r>
            <a:r>
              <a:rPr lang="en-IN" sz="2000" b="1" dirty="0" smtClean="0">
                <a:solidFill>
                  <a:schemeClr val="bg1"/>
                </a:solidFill>
              </a:rPr>
              <a:t>  : Foliar </a:t>
            </a:r>
            <a:r>
              <a:rPr lang="en-IN" sz="2000" b="1" dirty="0" err="1" smtClean="0">
                <a:solidFill>
                  <a:schemeClr val="bg1"/>
                </a:solidFill>
              </a:rPr>
              <a:t>spary</a:t>
            </a:r>
            <a:r>
              <a:rPr lang="en-IN" sz="2000" b="1" dirty="0" smtClean="0">
                <a:solidFill>
                  <a:schemeClr val="bg1"/>
                </a:solidFill>
              </a:rPr>
              <a:t> (@0.025%</a:t>
            </a:r>
          </a:p>
          <a:p>
            <a:endParaRPr lang="en-IN" sz="2000" b="1" dirty="0" smtClean="0">
              <a:solidFill>
                <a:schemeClr val="bg1"/>
              </a:solidFill>
            </a:endParaRPr>
          </a:p>
          <a:p>
            <a:endParaRPr lang="en-IN" sz="2000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IN" dirty="0" smtClean="0">
                <a:solidFill>
                  <a:schemeClr val="bg1"/>
                </a:solidFill>
              </a:rPr>
              <a:t>                                                           </a:t>
            </a:r>
            <a:r>
              <a:rPr lang="en-IN" sz="1600" dirty="0" smtClean="0">
                <a:solidFill>
                  <a:srgbClr val="00B0F0"/>
                </a:solidFill>
              </a:rPr>
              <a:t> </a:t>
            </a:r>
            <a:r>
              <a:rPr lang="en-IN" sz="1600" dirty="0" err="1" smtClean="0">
                <a:solidFill>
                  <a:srgbClr val="00B0F0"/>
                </a:solidFill>
              </a:rPr>
              <a:t>Thrips</a:t>
            </a:r>
            <a:endParaRPr lang="en-IN" dirty="0" smtClean="0">
              <a:solidFill>
                <a:srgbClr val="00B0F0"/>
              </a:solidFill>
            </a:endParaRPr>
          </a:p>
          <a:p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 descr="Image result for cardamom shoot borer images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304800"/>
            <a:ext cx="990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Image result for cardamom panicle  borer images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271241"/>
            <a:ext cx="1312316" cy="125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onut 10"/>
          <p:cNvSpPr/>
          <p:nvPr/>
        </p:nvSpPr>
        <p:spPr>
          <a:xfrm>
            <a:off x="7696200" y="381000"/>
            <a:ext cx="381000" cy="533400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2" name="Donut 11"/>
          <p:cNvSpPr/>
          <p:nvPr/>
        </p:nvSpPr>
        <p:spPr>
          <a:xfrm>
            <a:off x="8229600" y="914400"/>
            <a:ext cx="457200" cy="381000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pic>
        <p:nvPicPr>
          <p:cNvPr id="13" name="Picture 12" descr="http://eagri.org/eagri50/ENTO331/lecture28/cardamom/001_clip_image002.jpg"/>
          <p:cNvPicPr/>
          <p:nvPr/>
        </p:nvPicPr>
        <p:blipFill>
          <a:blip r:embed="rId5"/>
          <a:srcRect l="4365" t="14938"/>
          <a:stretch>
            <a:fillRect/>
          </a:stretch>
        </p:blipFill>
        <p:spPr bwMode="auto">
          <a:xfrm>
            <a:off x="7772400" y="46482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Image result for cardamom thrips images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00" y="46482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DC125BD-4DE6-461F-BB8E-E3A391878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447137"/>
            <a:ext cx="8210550" cy="4826442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i="1" dirty="0" smtClean="0">
                <a:solidFill>
                  <a:srgbClr val="0070C0"/>
                </a:solidFill>
              </a:rPr>
              <a:t>1. </a:t>
            </a:r>
            <a:r>
              <a:rPr lang="en-US" b="1" i="1" dirty="0" smtClean="0">
                <a:solidFill>
                  <a:srgbClr val="FFFF00"/>
                </a:solidFill>
              </a:rPr>
              <a:t>Monitoring of pesticide residues </a:t>
            </a:r>
            <a:r>
              <a:rPr lang="en-US" b="1" i="1" dirty="0" smtClean="0">
                <a:solidFill>
                  <a:schemeClr val="tx1">
                    <a:lumMod val="95000"/>
                  </a:schemeClr>
                </a:solidFill>
              </a:rPr>
              <a:t>in ground water bodies located in cardamom plantations and study the soil physical and hydraulic properties of that locations.</a:t>
            </a:r>
          </a:p>
          <a:p>
            <a:pPr algn="just">
              <a:buFont typeface="Wingdings" pitchFamily="2" charset="2"/>
              <a:buChar char="Ø"/>
            </a:pPr>
            <a:r>
              <a:rPr lang="en-US" b="1" i="1" dirty="0" smtClean="0">
                <a:solidFill>
                  <a:schemeClr val="tx1">
                    <a:lumMod val="95000"/>
                  </a:schemeClr>
                </a:solidFill>
              </a:rPr>
              <a:t>2. Conduct </a:t>
            </a:r>
            <a:r>
              <a:rPr lang="en-US" b="1" i="1" dirty="0" smtClean="0">
                <a:solidFill>
                  <a:srgbClr val="FFFF00"/>
                </a:solidFill>
              </a:rPr>
              <a:t>unsaturated soil column studies </a:t>
            </a:r>
            <a:r>
              <a:rPr lang="en-US" b="1" i="1" dirty="0" smtClean="0">
                <a:solidFill>
                  <a:schemeClr val="tx1">
                    <a:lumMod val="95000"/>
                  </a:schemeClr>
                </a:solidFill>
              </a:rPr>
              <a:t>under controlled and field conditions using </a:t>
            </a:r>
            <a:r>
              <a:rPr lang="en-US" b="1" i="1" dirty="0" err="1" smtClean="0">
                <a:solidFill>
                  <a:schemeClr val="tx1">
                    <a:lumMod val="95000"/>
                  </a:schemeClr>
                </a:solidFill>
              </a:rPr>
              <a:t>lysimeter</a:t>
            </a:r>
            <a:r>
              <a:rPr lang="en-US" b="1" i="1" dirty="0" smtClean="0">
                <a:solidFill>
                  <a:schemeClr val="tx1">
                    <a:lumMod val="95000"/>
                  </a:schemeClr>
                </a:solidFill>
              </a:rPr>
              <a:t> to study the mobility of different classes of  pesticides through the soil and confirmation of the findings by isotope technology.</a:t>
            </a:r>
          </a:p>
          <a:p>
            <a:pPr algn="just">
              <a:buFont typeface="Wingdings" pitchFamily="2" charset="2"/>
              <a:buChar char="Ø"/>
            </a:pPr>
            <a:r>
              <a:rPr lang="en-US" b="1" i="1" dirty="0" smtClean="0">
                <a:solidFill>
                  <a:srgbClr val="FFFF00"/>
                </a:solidFill>
              </a:rPr>
              <a:t>3.Mathematical modeling of solute (pesticide) transport </a:t>
            </a:r>
            <a:r>
              <a:rPr lang="en-US" b="1" i="1" dirty="0" smtClean="0">
                <a:solidFill>
                  <a:schemeClr val="tx1">
                    <a:lumMod val="95000"/>
                  </a:schemeClr>
                </a:solidFill>
              </a:rPr>
              <a:t>in ground water can be  developed based on the soil </a:t>
            </a:r>
            <a:r>
              <a:rPr lang="en-US" b="1" i="1" dirty="0" err="1" smtClean="0">
                <a:solidFill>
                  <a:schemeClr val="tx1">
                    <a:lumMod val="95000"/>
                  </a:schemeClr>
                </a:solidFill>
              </a:rPr>
              <a:t>physico</a:t>
            </a:r>
            <a:r>
              <a:rPr lang="en-US" b="1" i="1" dirty="0" smtClean="0">
                <a:solidFill>
                  <a:schemeClr val="tx1">
                    <a:lumMod val="95000"/>
                  </a:schemeClr>
                </a:solidFill>
              </a:rPr>
              <a:t>- chemical properties and solute transport.</a:t>
            </a:r>
            <a:endParaRPr lang="en-US" b="1" i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xmlns="" id="{DBA71E5D-0B4C-4864-99E0-8DA893B3CC08}"/>
              </a:ext>
            </a:extLst>
          </p:cNvPr>
          <p:cNvSpPr txBox="1">
            <a:spLocks/>
          </p:cNvSpPr>
          <p:nvPr/>
        </p:nvSpPr>
        <p:spPr>
          <a:xfrm>
            <a:off x="1371600" y="185170"/>
            <a:ext cx="4834550" cy="9012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7030A0"/>
                </a:solidFill>
              </a:rPr>
              <a:t>OBJECTIVES</a:t>
            </a:r>
            <a:endParaRPr lang="en-US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293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458200" cy="551656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Zone A </a:t>
            </a:r>
          </a:p>
          <a:p>
            <a:r>
              <a:rPr lang="en-US" sz="2600" dirty="0" smtClean="0"/>
              <a:t> </a:t>
            </a:r>
            <a:r>
              <a:rPr lang="en-US" sz="2000" dirty="0" err="1" smtClean="0"/>
              <a:t>Peerumedu</a:t>
            </a:r>
            <a:r>
              <a:rPr lang="en-US" sz="2000" dirty="0" smtClean="0"/>
              <a:t> </a:t>
            </a:r>
            <a:r>
              <a:rPr lang="en-US" sz="2000" dirty="0" err="1" smtClean="0"/>
              <a:t>taluk</a:t>
            </a:r>
            <a:r>
              <a:rPr lang="en-US" sz="2000" dirty="0" smtClean="0"/>
              <a:t> excluding </a:t>
            </a:r>
            <a:r>
              <a:rPr lang="en-US" sz="2000" dirty="0" err="1" smtClean="0"/>
              <a:t>Kokkayar</a:t>
            </a:r>
            <a:r>
              <a:rPr lang="en-US" sz="2000" dirty="0" smtClean="0"/>
              <a:t> &amp; </a:t>
            </a:r>
            <a:r>
              <a:rPr lang="en-US" sz="2000" dirty="0" err="1" smtClean="0"/>
              <a:t>Peruvanthanam</a:t>
            </a:r>
            <a:r>
              <a:rPr lang="en-US" sz="2000" dirty="0" smtClean="0"/>
              <a:t> villages, </a:t>
            </a:r>
            <a:r>
              <a:rPr lang="en-US" sz="2000" dirty="0" err="1" smtClean="0"/>
              <a:t>Chakkupallam</a:t>
            </a:r>
            <a:r>
              <a:rPr lang="en-US" sz="2000" dirty="0" smtClean="0"/>
              <a:t>, </a:t>
            </a:r>
            <a:r>
              <a:rPr lang="en-US" sz="2000" dirty="0" err="1" smtClean="0"/>
              <a:t>Ayyappankovil</a:t>
            </a:r>
            <a:r>
              <a:rPr lang="en-US" sz="2000" dirty="0" smtClean="0"/>
              <a:t> and </a:t>
            </a:r>
            <a:r>
              <a:rPr lang="en-US" sz="2000" dirty="0" err="1" smtClean="0"/>
              <a:t>Vandenmedu</a:t>
            </a:r>
            <a:r>
              <a:rPr lang="en-US" sz="2000" dirty="0" smtClean="0"/>
              <a:t> villages of </a:t>
            </a:r>
            <a:r>
              <a:rPr lang="en-US" sz="2000" dirty="0" err="1" smtClean="0"/>
              <a:t>Udumbanchola</a:t>
            </a:r>
            <a:r>
              <a:rPr lang="en-US" sz="2000" dirty="0" smtClean="0"/>
              <a:t>, which come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about </a:t>
            </a:r>
            <a:r>
              <a:rPr lang="en-US" sz="2000" dirty="0" smtClean="0">
                <a:solidFill>
                  <a:srgbClr val="FF0000"/>
                </a:solidFill>
              </a:rPr>
              <a:t>34%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 Cardamom Hill Reserve (CHR). </a:t>
            </a:r>
          </a:p>
          <a:p>
            <a:endParaRPr lang="en-US" sz="2600" dirty="0" smtClean="0"/>
          </a:p>
          <a:p>
            <a:r>
              <a:rPr lang="en-US" sz="2600" dirty="0" smtClean="0"/>
              <a:t>Zone B</a:t>
            </a:r>
          </a:p>
          <a:p>
            <a:r>
              <a:rPr lang="en-US" sz="2600" dirty="0" smtClean="0"/>
              <a:t> </a:t>
            </a:r>
            <a:r>
              <a:rPr lang="en-US" sz="2000" dirty="0" err="1" smtClean="0"/>
              <a:t>Chathurangappara</a:t>
            </a:r>
            <a:r>
              <a:rPr lang="en-US" sz="2000" dirty="0" smtClean="0"/>
              <a:t>, </a:t>
            </a:r>
            <a:r>
              <a:rPr lang="en-US" sz="2000" dirty="0" err="1" smtClean="0"/>
              <a:t>Rajakkad</a:t>
            </a:r>
            <a:r>
              <a:rPr lang="en-US" sz="2000" dirty="0" smtClean="0"/>
              <a:t>, </a:t>
            </a:r>
            <a:r>
              <a:rPr lang="en-US" sz="2000" dirty="0" err="1" smtClean="0"/>
              <a:t>Santhanpara</a:t>
            </a:r>
            <a:r>
              <a:rPr lang="en-US" sz="2000" dirty="0" smtClean="0"/>
              <a:t>, </a:t>
            </a:r>
            <a:r>
              <a:rPr lang="en-US" sz="2000" dirty="0" err="1" smtClean="0"/>
              <a:t>Pampadumpara</a:t>
            </a:r>
            <a:r>
              <a:rPr lang="en-US" sz="2000" dirty="0" smtClean="0"/>
              <a:t>, </a:t>
            </a:r>
            <a:r>
              <a:rPr lang="en-US" sz="2000" dirty="0" err="1" smtClean="0"/>
              <a:t>Parathode</a:t>
            </a:r>
            <a:r>
              <a:rPr lang="en-US" sz="2000" dirty="0" smtClean="0"/>
              <a:t>, </a:t>
            </a:r>
            <a:r>
              <a:rPr lang="en-US" sz="2000" dirty="0" err="1" smtClean="0"/>
              <a:t>Udumbanchola</a:t>
            </a:r>
            <a:r>
              <a:rPr lang="en-US" sz="2000" dirty="0" smtClean="0"/>
              <a:t> villages of </a:t>
            </a:r>
            <a:r>
              <a:rPr lang="en-US" sz="2000" dirty="0" err="1" smtClean="0"/>
              <a:t>UdumbancholaTaluk</a:t>
            </a:r>
            <a:r>
              <a:rPr lang="en-US" sz="2000" dirty="0" smtClean="0"/>
              <a:t>,  which covers </a:t>
            </a:r>
            <a:r>
              <a:rPr lang="en-US" sz="2000" dirty="0" smtClean="0">
                <a:solidFill>
                  <a:srgbClr val="FF0000"/>
                </a:solidFill>
              </a:rPr>
              <a:t>43% </a:t>
            </a:r>
            <a:r>
              <a:rPr lang="en-US" sz="2000" dirty="0" smtClean="0"/>
              <a:t>of CHR. </a:t>
            </a:r>
          </a:p>
          <a:p>
            <a:pPr>
              <a:buNone/>
            </a:pPr>
            <a:endParaRPr lang="en-US" sz="2600" dirty="0" smtClean="0"/>
          </a:p>
          <a:p>
            <a:r>
              <a:rPr lang="en-US" sz="2000" dirty="0" smtClean="0"/>
              <a:t> Rest of the cardamom growing area including </a:t>
            </a:r>
            <a:r>
              <a:rPr lang="en-US" sz="2000" dirty="0" err="1" smtClean="0"/>
              <a:t>kanniyelam</a:t>
            </a:r>
            <a:r>
              <a:rPr lang="en-US" sz="2000" dirty="0" smtClean="0"/>
              <a:t> tract in low lying area are come under </a:t>
            </a:r>
            <a:r>
              <a:rPr lang="en-US" sz="2600" dirty="0" smtClean="0"/>
              <a:t>zone C. 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04088"/>
            <a:ext cx="20574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OBJECTIVE-1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1645920"/>
          </a:xfrm>
        </p:spPr>
        <p:txBody>
          <a:bodyPr/>
          <a:lstStyle/>
          <a:p>
            <a:pPr>
              <a:buNone/>
            </a:pPr>
            <a:r>
              <a:rPr lang="en-US" dirty="0" err="1" smtClean="0">
                <a:solidFill>
                  <a:srgbClr val="FFFF00"/>
                </a:solidFill>
              </a:rPr>
              <a:t>Temporospatial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changes in water quality and residues of </a:t>
            </a:r>
            <a:r>
              <a:rPr lang="en-US" dirty="0" smtClean="0">
                <a:solidFill>
                  <a:srgbClr val="FFFF00"/>
                </a:solidFill>
              </a:rPr>
              <a:t>agro-chemicals </a:t>
            </a:r>
            <a:r>
              <a:rPr lang="en-US" dirty="0" smtClean="0"/>
              <a:t>which may pollutes ground water sources in </a:t>
            </a:r>
            <a:r>
              <a:rPr lang="en-US" dirty="0" smtClean="0">
                <a:solidFill>
                  <a:srgbClr val="FFFF00"/>
                </a:solidFill>
              </a:rPr>
              <a:t>CHR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 descr="C:\Users\Admin\Pictures\2019-11\20190821_1533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5867400" y="0"/>
            <a:ext cx="3048000" cy="162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Major data being collected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sz="1800" dirty="0" smtClean="0"/>
              <a:t>Water quality data  of open wells, bore wells and streams located in cardamom hill reserve  for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 smtClean="0"/>
              <a:t> </a:t>
            </a:r>
            <a:r>
              <a:rPr lang="en-US" sz="1800" b="1" dirty="0" smtClean="0">
                <a:solidFill>
                  <a:srgbClr val="FFFF00"/>
                </a:solidFill>
              </a:rPr>
              <a:t>pH, EC, TDS, turbidity, Total Hardness, Calcium content, magnesium content, Total Alkalinity, carbonates, bicarbonate, chloride, nitrate-N,  and </a:t>
            </a:r>
            <a:r>
              <a:rPr lang="en-US" sz="1800" b="1" dirty="0" err="1" smtClean="0">
                <a:solidFill>
                  <a:srgbClr val="FFFF00"/>
                </a:solidFill>
              </a:rPr>
              <a:t>sulphate</a:t>
            </a:r>
            <a:r>
              <a:rPr lang="en-US" sz="1800" b="1" dirty="0" smtClean="0">
                <a:solidFill>
                  <a:srgbClr val="FFFF00"/>
                </a:solidFill>
              </a:rPr>
              <a:t> content</a:t>
            </a:r>
            <a:r>
              <a:rPr lang="en-US" sz="1800" dirty="0" smtClean="0"/>
              <a:t>.</a:t>
            </a:r>
          </a:p>
          <a:p>
            <a:pPr>
              <a:buFont typeface="Wingdings" pitchFamily="2" charset="2"/>
              <a:buChar char="Ø"/>
            </a:pPr>
            <a:endParaRPr lang="en-US" sz="1800" dirty="0" smtClean="0"/>
          </a:p>
          <a:p>
            <a:pPr fontAlgn="t"/>
            <a:r>
              <a:rPr lang="en-US" sz="1800" dirty="0" smtClean="0"/>
              <a:t>Pesticide residues of following molecules:</a:t>
            </a:r>
          </a:p>
          <a:p>
            <a:pPr fontAlgn="t"/>
            <a:r>
              <a:rPr lang="en-US" sz="1800" b="1" dirty="0" err="1" smtClean="0"/>
              <a:t>Organochlorines</a:t>
            </a:r>
            <a:r>
              <a:rPr lang="en-US" sz="1800" b="1" dirty="0" smtClean="0"/>
              <a:t> </a:t>
            </a:r>
          </a:p>
          <a:p>
            <a:pPr fontAlgn="t"/>
            <a:r>
              <a:rPr lang="en-US" sz="1800" dirty="0" smtClean="0"/>
              <a:t> α-BHC,</a:t>
            </a:r>
            <a:r>
              <a:rPr lang="en-IN" sz="1800" dirty="0" smtClean="0"/>
              <a:t>Heptachlor,</a:t>
            </a:r>
            <a:r>
              <a:rPr lang="el-GR" sz="1800" dirty="0" smtClean="0"/>
              <a:t>α</a:t>
            </a:r>
            <a:r>
              <a:rPr lang="en-US" sz="1800" dirty="0" smtClean="0"/>
              <a:t>- Chlordane,</a:t>
            </a:r>
            <a:r>
              <a:rPr lang="en-IN" sz="1800" dirty="0" smtClean="0"/>
              <a:t>Endrin,4,4’- DDT,</a:t>
            </a:r>
            <a:r>
              <a:rPr lang="en-US" sz="1800" dirty="0" smtClean="0"/>
              <a:t>γ- BHC,</a:t>
            </a:r>
            <a:r>
              <a:rPr lang="en-IN" sz="1800" dirty="0" smtClean="0"/>
              <a:t>Aldrin,Endosulfan-1,4,4’- DDD, </a:t>
            </a:r>
            <a:r>
              <a:rPr lang="en-IN" sz="1800" dirty="0" err="1" smtClean="0"/>
              <a:t>Endosulfan</a:t>
            </a:r>
            <a:r>
              <a:rPr lang="en-IN" sz="1800" dirty="0" smtClean="0"/>
              <a:t> </a:t>
            </a:r>
            <a:r>
              <a:rPr lang="en-IN" sz="1800" dirty="0" err="1" smtClean="0"/>
              <a:t>sulfate</a:t>
            </a:r>
            <a:r>
              <a:rPr lang="en-IN" sz="1800" dirty="0" smtClean="0"/>
              <a:t>, </a:t>
            </a:r>
            <a:r>
              <a:rPr lang="el-GR" sz="1800" dirty="0" smtClean="0"/>
              <a:t>Β</a:t>
            </a:r>
            <a:r>
              <a:rPr lang="en-US" sz="1800" dirty="0" smtClean="0"/>
              <a:t>- BHC,</a:t>
            </a:r>
            <a:r>
              <a:rPr lang="en-IN" sz="1800" dirty="0" smtClean="0"/>
              <a:t>Heptachlor epoxide,4,4’- DDE, </a:t>
            </a:r>
            <a:r>
              <a:rPr lang="en-IN" sz="1800" dirty="0" err="1" smtClean="0"/>
              <a:t>Endosulfan</a:t>
            </a:r>
            <a:r>
              <a:rPr lang="en-IN" sz="1800" dirty="0" smtClean="0"/>
              <a:t>-II, </a:t>
            </a:r>
            <a:r>
              <a:rPr lang="en-IN" sz="1800" dirty="0" err="1" smtClean="0"/>
              <a:t>Methoxychlor</a:t>
            </a:r>
            <a:r>
              <a:rPr lang="en-IN" sz="1800" dirty="0" smtClean="0"/>
              <a:t>, </a:t>
            </a:r>
            <a:r>
              <a:rPr lang="en-US" sz="1800" dirty="0" smtClean="0"/>
              <a:t>δ- BHC,</a:t>
            </a:r>
            <a:r>
              <a:rPr lang="el-GR" sz="1800" dirty="0" smtClean="0"/>
              <a:t>γ</a:t>
            </a:r>
            <a:r>
              <a:rPr lang="en-US" sz="1800" dirty="0" smtClean="0"/>
              <a:t>- Chlordane,</a:t>
            </a:r>
            <a:r>
              <a:rPr lang="en-IN" sz="1800" dirty="0" err="1" smtClean="0"/>
              <a:t>Dieldrin,Endrin</a:t>
            </a:r>
            <a:r>
              <a:rPr lang="en-IN" sz="1800" dirty="0" smtClean="0"/>
              <a:t> </a:t>
            </a:r>
            <a:r>
              <a:rPr lang="en-IN" sz="1800" dirty="0" err="1" smtClean="0"/>
              <a:t>aldehyde</a:t>
            </a:r>
            <a:r>
              <a:rPr lang="en-IN" sz="1800" dirty="0" smtClean="0"/>
              <a:t>, &amp;</a:t>
            </a:r>
            <a:r>
              <a:rPr lang="en-IN" sz="1800" dirty="0" err="1" smtClean="0"/>
              <a:t>Endrin</a:t>
            </a:r>
            <a:r>
              <a:rPr lang="en-IN" sz="1800" dirty="0" smtClean="0"/>
              <a:t> </a:t>
            </a:r>
            <a:r>
              <a:rPr lang="en-IN" sz="1800" dirty="0" err="1" smtClean="0"/>
              <a:t>ketone</a:t>
            </a:r>
            <a:r>
              <a:rPr lang="en-IN" sz="1800" dirty="0" smtClean="0"/>
              <a:t>  </a:t>
            </a:r>
            <a:r>
              <a:rPr lang="en-IN" sz="1800" dirty="0" smtClean="0">
                <a:solidFill>
                  <a:srgbClr val="0000FF"/>
                </a:solidFill>
              </a:rPr>
              <a:t>in </a:t>
            </a:r>
            <a:r>
              <a:rPr lang="en-IN" sz="1800" b="1" dirty="0" smtClean="0">
                <a:solidFill>
                  <a:srgbClr val="FFFF00"/>
                </a:solidFill>
              </a:rPr>
              <a:t>GC- ECD </a:t>
            </a:r>
            <a:endParaRPr lang="en-US" sz="1800" b="1" dirty="0" smtClean="0">
              <a:solidFill>
                <a:srgbClr val="FFFF00"/>
              </a:solidFill>
            </a:endParaRPr>
          </a:p>
          <a:p>
            <a:pPr fontAlgn="t"/>
            <a:r>
              <a:rPr lang="en-US" sz="1800" b="1" dirty="0" smtClean="0">
                <a:solidFill>
                  <a:schemeClr val="bg2">
                    <a:lumMod val="50000"/>
                  </a:schemeClr>
                </a:solidFill>
              </a:rPr>
              <a:t>Organophosphates</a:t>
            </a:r>
          </a:p>
          <a:p>
            <a:pPr fontAlgn="t"/>
            <a:r>
              <a:rPr lang="en-IN" sz="1800" dirty="0" err="1" smtClean="0"/>
              <a:t>Malathion</a:t>
            </a:r>
            <a:r>
              <a:rPr lang="en-IN" sz="1800" dirty="0" smtClean="0"/>
              <a:t> , </a:t>
            </a:r>
            <a:r>
              <a:rPr lang="en-IN" sz="1800" dirty="0" err="1" smtClean="0"/>
              <a:t>Chlorpyrifos</a:t>
            </a:r>
            <a:r>
              <a:rPr lang="en-IN" sz="1800" dirty="0" smtClean="0"/>
              <a:t>  , </a:t>
            </a:r>
            <a:r>
              <a:rPr lang="en-IN" sz="1800" dirty="0" err="1" smtClean="0"/>
              <a:t>Quinalphos</a:t>
            </a:r>
            <a:r>
              <a:rPr lang="en-IN" sz="1800" dirty="0" smtClean="0"/>
              <a:t> , </a:t>
            </a:r>
            <a:r>
              <a:rPr lang="en-IN" sz="1800" dirty="0" err="1" smtClean="0"/>
              <a:t>Phenthoate</a:t>
            </a:r>
            <a:r>
              <a:rPr lang="en-IN" sz="1800" dirty="0" smtClean="0"/>
              <a:t> , </a:t>
            </a:r>
            <a:r>
              <a:rPr lang="en-IN" sz="1800" dirty="0" err="1" smtClean="0"/>
              <a:t>Ethion</a:t>
            </a:r>
            <a:r>
              <a:rPr lang="en-IN" sz="1800" dirty="0" smtClean="0"/>
              <a:t> , </a:t>
            </a:r>
            <a:r>
              <a:rPr lang="en-IN" sz="1800" dirty="0" err="1" smtClean="0"/>
              <a:t>Acephate</a:t>
            </a:r>
            <a:r>
              <a:rPr lang="en-IN" sz="1800" dirty="0" smtClean="0"/>
              <a:t>  and </a:t>
            </a:r>
            <a:r>
              <a:rPr lang="en-IN" sz="1800" dirty="0" err="1" smtClean="0"/>
              <a:t>Omethoate</a:t>
            </a:r>
            <a:r>
              <a:rPr lang="en-IN" sz="1800" dirty="0" smtClean="0"/>
              <a:t>  </a:t>
            </a:r>
            <a:r>
              <a:rPr lang="en-IN" sz="18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in GC -FPD   </a:t>
            </a:r>
          </a:p>
          <a:p>
            <a:pPr fontAlgn="t"/>
            <a:r>
              <a:rPr lang="en-IN" sz="18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Synthetic </a:t>
            </a:r>
            <a:r>
              <a:rPr lang="en-IN" sz="18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Pyrethroids</a:t>
            </a:r>
            <a:r>
              <a:rPr lang="en-IN" sz="18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: Lambda-</a:t>
            </a:r>
            <a:r>
              <a:rPr lang="en-IN" sz="18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cyhalothrin</a:t>
            </a:r>
            <a:r>
              <a:rPr lang="en-IN" sz="18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, </a:t>
            </a:r>
            <a:r>
              <a:rPr lang="en-IN" sz="18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bifenthrin</a:t>
            </a:r>
            <a:r>
              <a:rPr lang="en-IN" sz="18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- GC -ECD    </a:t>
            </a:r>
          </a:p>
          <a:p>
            <a:pPr fontAlgn="t">
              <a:buNone/>
            </a:pPr>
            <a:r>
              <a:rPr lang="en-IN" sz="18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      </a:t>
            </a:r>
            <a:endParaRPr lang="en-US" sz="1800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fontAlgn="t"/>
            <a:endParaRPr lang="en-US" sz="1800" dirty="0" smtClean="0"/>
          </a:p>
          <a:p>
            <a:pPr fontAlgn="t">
              <a:buNone/>
            </a:pPr>
            <a:r>
              <a:rPr lang="en-IN" sz="1800" b="1" dirty="0" smtClean="0">
                <a:solidFill>
                  <a:schemeClr val="tx1">
                    <a:lumMod val="85000"/>
                  </a:schemeClr>
                </a:solidFill>
              </a:rPr>
              <a:t>         10% of the samples detected with residue  are confirmed the results in gas chromatograph using LC-MSMS.</a:t>
            </a:r>
            <a:endParaRPr lang="en-US" sz="1800" b="1" dirty="0" smtClean="0">
              <a:solidFill>
                <a:schemeClr val="tx1">
                  <a:lumMod val="8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1800" dirty="0" smtClean="0">
              <a:solidFill>
                <a:srgbClr val="FF00FF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1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DC125BD-4DE6-461F-BB8E-E3A391878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5" y="1580041"/>
            <a:ext cx="8341907" cy="483455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Sampling locations were identified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from cardamom cultivating area of CHR</a:t>
            </a:r>
          </a:p>
          <a:p>
            <a:pPr>
              <a:buFont typeface="Wingdings" pitchFamily="2" charset="2"/>
              <a:buChar char="Ø"/>
            </a:pPr>
            <a:r>
              <a:rPr lang="en-IN" dirty="0" smtClean="0">
                <a:solidFill>
                  <a:schemeClr val="tx1">
                    <a:lumMod val="95000"/>
                  </a:schemeClr>
                </a:solidFill>
              </a:rPr>
              <a:t>Altogether </a:t>
            </a:r>
            <a:r>
              <a:rPr lang="en-IN" b="1" dirty="0" smtClean="0">
                <a:solidFill>
                  <a:schemeClr val="tx1">
                    <a:lumMod val="95000"/>
                  </a:schemeClr>
                </a:solidFill>
              </a:rPr>
              <a:t>25</a:t>
            </a:r>
            <a:r>
              <a:rPr lang="en-IN" dirty="0" smtClean="0">
                <a:solidFill>
                  <a:schemeClr val="tx1">
                    <a:lumMod val="95000"/>
                  </a:schemeClr>
                </a:solidFill>
              </a:rPr>
              <a:t> open wells, </a:t>
            </a:r>
            <a:r>
              <a:rPr lang="en-IN" b="1" dirty="0" smtClean="0">
                <a:solidFill>
                  <a:schemeClr val="tx1">
                    <a:lumMod val="95000"/>
                  </a:schemeClr>
                </a:solidFill>
              </a:rPr>
              <a:t>11 </a:t>
            </a:r>
            <a:r>
              <a:rPr lang="en-IN" dirty="0" smtClean="0">
                <a:solidFill>
                  <a:schemeClr val="tx1">
                    <a:lumMod val="95000"/>
                  </a:schemeClr>
                </a:solidFill>
              </a:rPr>
              <a:t>bore wells and </a:t>
            </a:r>
            <a:r>
              <a:rPr lang="en-IN" b="1" dirty="0" smtClean="0">
                <a:solidFill>
                  <a:schemeClr val="tx1">
                    <a:lumMod val="95000"/>
                  </a:schemeClr>
                </a:solidFill>
              </a:rPr>
              <a:t>14</a:t>
            </a:r>
            <a:r>
              <a:rPr lang="en-IN" dirty="0" smtClean="0">
                <a:solidFill>
                  <a:schemeClr val="tx1">
                    <a:lumMod val="95000"/>
                  </a:schemeClr>
                </a:solidFill>
              </a:rPr>
              <a:t>streams have been identified for periodical monitoring. </a:t>
            </a:r>
          </a:p>
          <a:p>
            <a:pPr>
              <a:buFont typeface="Wingdings" pitchFamily="2" charset="2"/>
              <a:buChar char="Ø"/>
            </a:pPr>
            <a:r>
              <a:rPr lang="en-IN" dirty="0" smtClean="0">
                <a:solidFill>
                  <a:schemeClr val="tx1">
                    <a:lumMod val="95000"/>
                  </a:schemeClr>
                </a:solidFill>
              </a:rPr>
              <a:t> Apart from above sources, water samples were collected randomly  from 150 water sources  in CHR.</a:t>
            </a:r>
          </a:p>
          <a:p>
            <a:pPr>
              <a:buFont typeface="Wingdings" pitchFamily="2" charset="2"/>
              <a:buChar char="Ø"/>
            </a:pPr>
            <a:r>
              <a:rPr lang="en-IN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IN" b="1" dirty="0" smtClean="0">
                <a:solidFill>
                  <a:schemeClr val="tx1">
                    <a:lumMod val="95000"/>
                  </a:schemeClr>
                </a:solidFill>
              </a:rPr>
              <a:t>Samples were analysed for </a:t>
            </a:r>
            <a:r>
              <a:rPr lang="en-IN" b="1" dirty="0" err="1" smtClean="0">
                <a:solidFill>
                  <a:schemeClr val="tx1">
                    <a:lumMod val="95000"/>
                  </a:schemeClr>
                </a:solidFill>
              </a:rPr>
              <a:t>physico</a:t>
            </a:r>
            <a:r>
              <a:rPr lang="en-IN" b="1" dirty="0" smtClean="0">
                <a:solidFill>
                  <a:schemeClr val="tx1">
                    <a:lumMod val="95000"/>
                  </a:schemeClr>
                </a:solidFill>
              </a:rPr>
              <a:t>-chemical and pesticide residues</a:t>
            </a:r>
            <a:r>
              <a:rPr lang="en-IN" dirty="0" smtClean="0">
                <a:solidFill>
                  <a:schemeClr val="tx1">
                    <a:lumMod val="95000"/>
                  </a:schemeClr>
                </a:solidFill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IN" dirty="0" smtClean="0">
                <a:solidFill>
                  <a:schemeClr val="tx1">
                    <a:lumMod val="95000"/>
                  </a:schemeClr>
                </a:solidFill>
              </a:rPr>
              <a:t>Data generated were compiled.</a:t>
            </a:r>
          </a:p>
          <a:p>
            <a:pPr>
              <a:buFont typeface="Wingdings" pitchFamily="2" charset="2"/>
              <a:buChar char="Ø"/>
            </a:pPr>
            <a:r>
              <a:rPr lang="en-IN" b="1" dirty="0" smtClean="0">
                <a:solidFill>
                  <a:schemeClr val="tx1">
                    <a:lumMod val="95000"/>
                  </a:schemeClr>
                </a:solidFill>
              </a:rPr>
              <a:t>Residue detected samples are being undergone confirmation analysis using GCMS/LCMS.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xmlns="" id="{DBA71E5D-0B4C-4864-99E0-8DA893B3CC08}"/>
              </a:ext>
            </a:extLst>
          </p:cNvPr>
          <p:cNvSpPr txBox="1">
            <a:spLocks/>
          </p:cNvSpPr>
          <p:nvPr/>
        </p:nvSpPr>
        <p:spPr>
          <a:xfrm>
            <a:off x="1539063" y="1"/>
            <a:ext cx="4665035" cy="935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7030A0"/>
                </a:solidFill>
                <a:latin typeface="Bookman Old Style" pitchFamily="18" charset="0"/>
              </a:rPr>
              <a:t>WORK PLAN AND ACTIVITY</a:t>
            </a:r>
          </a:p>
        </p:txBody>
      </p:sp>
      <p:pic>
        <p:nvPicPr>
          <p:cNvPr id="5" name="Picture 4" descr="C:\Users\Admin\Pictures\2019-11\20190821_15335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6714461" y="0"/>
            <a:ext cx="2286000" cy="162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29016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Particulars of the Project</a:t>
            </a:r>
            <a:endParaRPr lang="en-US" sz="3600" dirty="0">
              <a:solidFill>
                <a:srgbClr val="FFFF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935159"/>
          <a:ext cx="8534400" cy="3794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/>
                <a:gridCol w="4267200"/>
              </a:tblGrid>
              <a:tr h="5698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Calibri"/>
                          <a:ea typeface="Calibri"/>
                          <a:cs typeface="Mangal"/>
                        </a:rPr>
                        <a:t>Implementing Agency</a:t>
                      </a:r>
                      <a:endParaRPr lang="en-US" sz="18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Calibri"/>
                          <a:ea typeface="Calibri"/>
                          <a:cs typeface="Mangal"/>
                        </a:rPr>
                        <a:t>Ground Water Department, Kerala</a:t>
                      </a:r>
                      <a:endParaRPr lang="en-US" sz="18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b"/>
                </a:tc>
              </a:tr>
              <a:tr h="2926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548235"/>
                          </a:solidFill>
                          <a:latin typeface="Calibri Light"/>
                          <a:ea typeface="Times New Roman"/>
                          <a:cs typeface="Calibri"/>
                        </a:rPr>
                        <a:t>  Name of PI</a:t>
                      </a:r>
                      <a:endParaRPr lang="en-US" sz="18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Calibri"/>
                        </a:rPr>
                        <a:t> Dr </a:t>
                      </a:r>
                      <a:r>
                        <a:rPr lang="en-US" sz="1800" b="1" dirty="0" err="1" smtClean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Calibri"/>
                        </a:rPr>
                        <a:t>Bindumol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Calibri"/>
                        </a:rPr>
                        <a:t>G. P.</a:t>
                      </a:r>
                      <a:endParaRPr lang="en-US" sz="18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b"/>
                </a:tc>
              </a:tr>
              <a:tr h="5698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Calibri"/>
                          <a:ea typeface="Calibri"/>
                          <a:cs typeface="Mangal"/>
                        </a:rPr>
                        <a:t>Co-PIs</a:t>
                      </a:r>
                      <a:endParaRPr lang="en-US" sz="18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Calibri"/>
                          <a:ea typeface="Calibri"/>
                          <a:cs typeface="Mangal"/>
                        </a:rPr>
                        <a:t>Smt. </a:t>
                      </a:r>
                      <a:r>
                        <a:rPr lang="en-US" sz="1800" dirty="0" err="1" smtClean="0">
                          <a:latin typeface="Calibri"/>
                          <a:ea typeface="Calibri"/>
                          <a:cs typeface="Mangal"/>
                        </a:rPr>
                        <a:t>Savitha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1800" dirty="0" err="1" smtClean="0">
                          <a:latin typeface="Calibri"/>
                          <a:ea typeface="Calibri"/>
                          <a:cs typeface="Mangal"/>
                        </a:rPr>
                        <a:t>Balan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Mangal"/>
                        </a:rPr>
                        <a:t>, Dr. </a:t>
                      </a:r>
                      <a:r>
                        <a:rPr lang="en-US" sz="1800" dirty="0" err="1" smtClean="0">
                          <a:latin typeface="Calibri"/>
                          <a:ea typeface="Calibri"/>
                          <a:cs typeface="Mangal"/>
                        </a:rPr>
                        <a:t>Sreekala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Mangal"/>
                        </a:rPr>
                        <a:t> M. S. </a:t>
                      </a:r>
                      <a:endParaRPr lang="en-US" sz="18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b"/>
                </a:tc>
              </a:tr>
              <a:tr h="5698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Calibri"/>
                          <a:ea typeface="Calibri"/>
                          <a:cs typeface="Mangal"/>
                        </a:rPr>
                        <a:t>Project Associate</a:t>
                      </a:r>
                      <a:endParaRPr lang="en-US" sz="18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Calibri"/>
                          <a:ea typeface="Calibri"/>
                          <a:cs typeface="Mangal"/>
                        </a:rPr>
                        <a:t>Smt. </a:t>
                      </a:r>
                      <a:r>
                        <a:rPr lang="en-US" sz="1800" dirty="0" err="1" smtClean="0">
                          <a:latin typeface="Calibri"/>
                          <a:ea typeface="Calibri"/>
                          <a:cs typeface="Mangal"/>
                        </a:rPr>
                        <a:t>Neethu</a:t>
                      </a:r>
                      <a:r>
                        <a:rPr lang="en-US" sz="1800" baseline="0" dirty="0" smtClean="0">
                          <a:latin typeface="Calibri"/>
                          <a:ea typeface="Calibri"/>
                          <a:cs typeface="Mangal"/>
                        </a:rPr>
                        <a:t> K. V</a:t>
                      </a:r>
                      <a:endParaRPr lang="en-US" sz="18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b"/>
                </a:tc>
              </a:tr>
              <a:tr h="5698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548235"/>
                          </a:solidFill>
                          <a:latin typeface="Calibri Light"/>
                          <a:ea typeface="Times New Roman"/>
                          <a:cs typeface="Calibri"/>
                        </a:rPr>
                        <a:t>Budget (in </a:t>
                      </a:r>
                      <a:r>
                        <a:rPr lang="en-US" sz="2000" b="1" dirty="0" err="1">
                          <a:solidFill>
                            <a:srgbClr val="548235"/>
                          </a:solidFill>
                          <a:latin typeface="Calibri Light"/>
                          <a:ea typeface="Times New Roman"/>
                          <a:cs typeface="Calibri"/>
                        </a:rPr>
                        <a:t>lakhs</a:t>
                      </a:r>
                      <a:r>
                        <a:rPr lang="en-US" sz="2000" b="1" dirty="0">
                          <a:solidFill>
                            <a:srgbClr val="548235"/>
                          </a:solidFill>
                          <a:latin typeface="Calibri Light"/>
                          <a:ea typeface="Times New Roman"/>
                          <a:cs typeface="Calibri"/>
                        </a:rPr>
                        <a:t>)</a:t>
                      </a:r>
                      <a:endParaRPr lang="en-US" sz="18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Calibri"/>
                        </a:rPr>
                        <a:t>42.5</a:t>
                      </a:r>
                      <a:endParaRPr lang="en-US" sz="18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b"/>
                </a:tc>
              </a:tr>
              <a:tr h="5698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548235"/>
                          </a:solidFill>
                          <a:latin typeface="Calibri Light"/>
                          <a:ea typeface="Times New Roman"/>
                          <a:cs typeface="Calibri"/>
                        </a:rPr>
                        <a:t> Date of Start</a:t>
                      </a:r>
                      <a:endParaRPr lang="en-US" sz="18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Calibri"/>
                        </a:rPr>
                        <a:t>01.09.2019 – Date of agreement for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Calibri"/>
                        </a:rPr>
                        <a:t>consultancy ( sanctioned on 3.4.2018)</a:t>
                      </a:r>
                      <a:endParaRPr lang="en-US" sz="18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b"/>
                </a:tc>
              </a:tr>
              <a:tr h="6014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Calibri"/>
                          <a:ea typeface="Calibri"/>
                          <a:cs typeface="Mangal"/>
                        </a:rPr>
                        <a:t>Consultant</a:t>
                      </a:r>
                      <a:endParaRPr lang="en-US" sz="18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Calibri"/>
                          <a:ea typeface="Calibri"/>
                          <a:cs typeface="Mangal"/>
                        </a:rPr>
                        <a:t>Indian Cardamom Research Institute, Spices Board, Govt. of India), </a:t>
                      </a:r>
                      <a:r>
                        <a:rPr lang="en-US" sz="1800" dirty="0" err="1" smtClean="0">
                          <a:latin typeface="Calibri"/>
                          <a:ea typeface="Calibri"/>
                          <a:cs typeface="Mangal"/>
                        </a:rPr>
                        <a:t>Myladumpara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Mangal"/>
                        </a:rPr>
                        <a:t>, </a:t>
                      </a:r>
                      <a:r>
                        <a:rPr lang="en-US" sz="1800" dirty="0" err="1" smtClean="0">
                          <a:latin typeface="Calibri"/>
                          <a:ea typeface="Calibri"/>
                          <a:cs typeface="Mangal"/>
                        </a:rPr>
                        <a:t>Idukki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Mangal"/>
                        </a:rPr>
                        <a:t>.</a:t>
                      </a:r>
                      <a:endParaRPr lang="en-US" sz="18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00F469-29F7-466F-A4DA-2C6724DA0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7620000" cy="95994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</a:rPr>
              <a:t>ANALYTICAL  RESULTS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AF18A4-34DA-4A47-9DF5-0577220EF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42" y="1059255"/>
            <a:ext cx="6919112" cy="5117708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Physico</a:t>
            </a:r>
            <a:r>
              <a:rPr lang="en-US" sz="16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-Chemical parameters of open well samples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 descr="C:\Users\Admin\Pictures\2019-11\20190824_1340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1291" y="4326188"/>
            <a:ext cx="1699802" cy="19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Pictures\2019-11\20190824_1340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6517" y="2200941"/>
            <a:ext cx="1708499" cy="198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64819" y="1662854"/>
          <a:ext cx="6897980" cy="5764820"/>
        </p:xfrm>
        <a:graphic>
          <a:graphicData uri="http://schemas.openxmlformats.org/drawingml/2006/table">
            <a:tbl>
              <a:tblPr/>
              <a:tblGrid>
                <a:gridCol w="428890"/>
                <a:gridCol w="464630"/>
                <a:gridCol w="428890"/>
                <a:gridCol w="428890"/>
                <a:gridCol w="428890"/>
                <a:gridCol w="428890"/>
                <a:gridCol w="428890"/>
                <a:gridCol w="428890"/>
                <a:gridCol w="428890"/>
                <a:gridCol w="428890"/>
                <a:gridCol w="428890"/>
                <a:gridCol w="428890"/>
                <a:gridCol w="428890"/>
                <a:gridCol w="428890"/>
                <a:gridCol w="428890"/>
                <a:gridCol w="428890"/>
              </a:tblGrid>
              <a:tr h="8517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Well ID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pH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EC </a:t>
                      </a:r>
                      <a:r>
                        <a:rPr lang="en-US" sz="105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</a:t>
                      </a:r>
                      <a:r>
                        <a:rPr lang="en-IN" sz="10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µS/cm)</a:t>
                      </a:r>
                      <a:endParaRPr lang="en-US" sz="105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ctr"/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TDS</a:t>
                      </a:r>
                    </a:p>
                    <a:p>
                      <a:pPr algn="ctr" fontAlgn="ctr"/>
                      <a:r>
                        <a:rPr lang="en-US" sz="105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(mg/L)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TH</a:t>
                      </a:r>
                    </a:p>
                    <a:p>
                      <a:pPr algn="ctr" fontAlgn="ctr"/>
                      <a:r>
                        <a:rPr lang="en-US" sz="105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(mgCaCO3/L)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Ca</a:t>
                      </a:r>
                    </a:p>
                    <a:p>
                      <a:pPr algn="ctr" fontAlgn="ctr"/>
                      <a:r>
                        <a:rPr lang="en-US" sz="105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(mg/L)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Mg</a:t>
                      </a:r>
                    </a:p>
                    <a:p>
                      <a:pPr algn="ctr" fontAlgn="ctr"/>
                      <a:r>
                        <a:rPr lang="en-US" sz="105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(mg/L)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Na</a:t>
                      </a:r>
                    </a:p>
                    <a:p>
                      <a:pPr algn="ctr" fontAlgn="ctr"/>
                      <a:r>
                        <a:rPr lang="en-US" sz="105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(mg/L)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K</a:t>
                      </a:r>
                      <a:r>
                        <a:rPr lang="en-US" sz="105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(mg/L)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10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05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IN" sz="10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</a:t>
                      </a:r>
                      <a:r>
                        <a:rPr lang="en-IN" sz="1050" b="1" kern="1200" baseline="-25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IN" sz="1050" b="1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2-</a:t>
                      </a:r>
                      <a:endParaRPr lang="en-US" sz="105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ctr"/>
                      <a:r>
                        <a:rPr lang="en-US" sz="105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(mg/L)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H</a:t>
                      </a:r>
                      <a:r>
                        <a:rPr lang="en-IN" sz="10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CO</a:t>
                      </a:r>
                      <a:r>
                        <a:rPr lang="en-IN" sz="1050" b="1" kern="1200" baseline="-25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IN" sz="1050" b="1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05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ctr"/>
                      <a:endParaRPr lang="en-US" sz="105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ctr"/>
                      <a:r>
                        <a:rPr lang="en-US" sz="105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(mg/L)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TA</a:t>
                      </a:r>
                    </a:p>
                    <a:p>
                      <a:pPr algn="ctr" fontAlgn="ctr"/>
                      <a:r>
                        <a:rPr lang="en-US" sz="105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(mgCaCO3/L)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</a:t>
                      </a:r>
                      <a:r>
                        <a:rPr lang="en-US" sz="1050" b="1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05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ctr"/>
                      <a:r>
                        <a:rPr lang="en-US" sz="105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(mg/L)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Nitrate </a:t>
                      </a:r>
                      <a:r>
                        <a:rPr lang="en-US" sz="105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N(mg/L)</a:t>
                      </a:r>
                      <a:endParaRPr lang="en-US" sz="105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ctr"/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ƛ-220</a:t>
                      </a:r>
                    </a:p>
                  </a:txBody>
                  <a:tcPr marL="3948" marR="3948" marT="5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ƛ-275</a:t>
                      </a:r>
                    </a:p>
                  </a:txBody>
                  <a:tcPr marL="3948" marR="3948" marT="5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OW 1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6.1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107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3.7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3.9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1.9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6.82</a:t>
                      </a:r>
                    </a:p>
                  </a:txBody>
                  <a:tcPr marL="3948" marR="3948" marT="5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1.832</a:t>
                      </a:r>
                    </a:p>
                  </a:txBody>
                  <a:tcPr marL="3948" marR="3948" marT="5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0.009</a:t>
                      </a:r>
                    </a:p>
                  </a:txBody>
                  <a:tcPr marL="3948" marR="3948" marT="5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OW 2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5.2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3.7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3.1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24.4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ND</a:t>
                      </a:r>
                    </a:p>
                  </a:txBody>
                  <a:tcPr marL="3948" marR="3948" marT="5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0.096</a:t>
                      </a:r>
                    </a:p>
                  </a:txBody>
                  <a:tcPr marL="3948" marR="3948" marT="5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0.077</a:t>
                      </a:r>
                    </a:p>
                  </a:txBody>
                  <a:tcPr marL="3948" marR="3948" marT="5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OW3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6.4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3.6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4.3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2.4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3948" marR="3948" marT="5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0.217</a:t>
                      </a:r>
                    </a:p>
                  </a:txBody>
                  <a:tcPr marL="3948" marR="3948" marT="5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0.034</a:t>
                      </a:r>
                    </a:p>
                  </a:txBody>
                  <a:tcPr marL="3948" marR="3948" marT="5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OW4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6.9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129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77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8.5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6.9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2.8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5.47</a:t>
                      </a:r>
                    </a:p>
                  </a:txBody>
                  <a:tcPr marL="3948" marR="3948" marT="5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1.49</a:t>
                      </a:r>
                    </a:p>
                  </a:txBody>
                  <a:tcPr marL="3948" marR="3948" marT="5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0.015</a:t>
                      </a:r>
                    </a:p>
                  </a:txBody>
                  <a:tcPr marL="3948" marR="3948" marT="5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OW5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136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82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3.7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7.1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2.1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0.06</a:t>
                      </a:r>
                    </a:p>
                  </a:txBody>
                  <a:tcPr marL="3948" marR="3948" marT="5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</a:t>
                      </a:r>
                    </a:p>
                  </a:txBody>
                  <a:tcPr marL="3948" marR="3948" marT="5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0.15</a:t>
                      </a:r>
                    </a:p>
                  </a:txBody>
                  <a:tcPr marL="3948" marR="3948" marT="5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OW6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5.1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12.2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1.53</a:t>
                      </a:r>
                    </a:p>
                  </a:txBody>
                  <a:tcPr marL="3948" marR="3948" marT="5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3948" marR="3948" marT="5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0.127</a:t>
                      </a:r>
                    </a:p>
                  </a:txBody>
                  <a:tcPr marL="3948" marR="3948" marT="5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OW7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5.4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3.7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3.7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7.3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2.41</a:t>
                      </a:r>
                    </a:p>
                  </a:txBody>
                  <a:tcPr marL="3948" marR="3948" marT="5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3948" marR="3948" marT="5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</a:t>
                      </a:r>
                    </a:p>
                  </a:txBody>
                  <a:tcPr marL="3948" marR="3948" marT="5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OW8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6.3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138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7.3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8.4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3.2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17.1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4.18</a:t>
                      </a:r>
                    </a:p>
                  </a:txBody>
                  <a:tcPr marL="3948" marR="3948" marT="5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1.16</a:t>
                      </a:r>
                    </a:p>
                  </a:txBody>
                  <a:tcPr marL="3948" marR="3948" marT="5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0.02</a:t>
                      </a:r>
                    </a:p>
                  </a:txBody>
                  <a:tcPr marL="3948" marR="3948" marT="5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OW9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194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116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9.8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8.5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6.4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48.8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2.81</a:t>
                      </a:r>
                    </a:p>
                  </a:txBody>
                  <a:tcPr marL="3948" marR="3948" marT="5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3948" marR="3948" marT="5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0.002</a:t>
                      </a:r>
                    </a:p>
                  </a:txBody>
                  <a:tcPr marL="3948" marR="3948" marT="5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9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OW10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6.6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130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6.1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8.3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3.7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3.01</a:t>
                      </a:r>
                    </a:p>
                  </a:txBody>
                  <a:tcPr marL="3948" marR="3948" marT="5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3948" marR="3948" marT="5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</a:t>
                      </a:r>
                    </a:p>
                  </a:txBody>
                  <a:tcPr marL="3948" marR="3948" marT="5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9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OW11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6.6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150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7.3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8.1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4.3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3.66</a:t>
                      </a:r>
                    </a:p>
                  </a:txBody>
                  <a:tcPr marL="3948" marR="3948" marT="5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1.02</a:t>
                      </a:r>
                    </a:p>
                  </a:txBody>
                  <a:tcPr marL="3948" marR="3948" marT="5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0.027</a:t>
                      </a:r>
                    </a:p>
                  </a:txBody>
                  <a:tcPr marL="3948" marR="3948" marT="5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9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OW12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7.2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290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174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2.4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28.1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59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11.13</a:t>
                      </a:r>
                    </a:p>
                  </a:txBody>
                  <a:tcPr marL="3948" marR="3948" marT="5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2.98</a:t>
                      </a:r>
                    </a:p>
                  </a:txBody>
                  <a:tcPr marL="3948" marR="3948" marT="5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</a:t>
                      </a:r>
                    </a:p>
                  </a:txBody>
                  <a:tcPr marL="3948" marR="3948" marT="5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9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OW13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5.7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3.7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19.5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1.38</a:t>
                      </a:r>
                    </a:p>
                  </a:txBody>
                  <a:tcPr marL="3948" marR="3948" marT="5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3948" marR="3948" marT="5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0.008</a:t>
                      </a:r>
                    </a:p>
                  </a:txBody>
                  <a:tcPr marL="3948" marR="3948" marT="52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9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MEAN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6.19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124.31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74.54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47.69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10.92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4.98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7.55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2.68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0.00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26.64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21.85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15.54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3.59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0.04</a:t>
                      </a: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5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MIN</a:t>
                      </a:r>
                    </a:p>
                  </a:txBody>
                  <a:tcPr marL="3948" marR="3948" marT="526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5.1</a:t>
                      </a:r>
                    </a:p>
                  </a:txBody>
                  <a:tcPr marL="3948" marR="3948" marT="526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62</a:t>
                      </a:r>
                    </a:p>
                  </a:txBody>
                  <a:tcPr marL="3948" marR="3948" marT="526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3948" marR="3948" marT="526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3948" marR="3948" marT="526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3948" marR="3948" marT="526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1.2</a:t>
                      </a:r>
                    </a:p>
                  </a:txBody>
                  <a:tcPr marL="3948" marR="3948" marT="526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3.1</a:t>
                      </a:r>
                    </a:p>
                  </a:txBody>
                  <a:tcPr marL="3948" marR="3948" marT="526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3948" marR="3948" marT="526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3948" marR="3948" marT="526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7.3</a:t>
                      </a:r>
                    </a:p>
                  </a:txBody>
                  <a:tcPr marL="3948" marR="3948" marT="526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3948" marR="3948" marT="526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3948" marR="3948" marT="526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0.06</a:t>
                      </a:r>
                    </a:p>
                  </a:txBody>
                  <a:tcPr marL="3948" marR="3948" marT="526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0.096</a:t>
                      </a:r>
                    </a:p>
                  </a:txBody>
                  <a:tcPr marL="3948" marR="3948" marT="526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0.002</a:t>
                      </a:r>
                    </a:p>
                  </a:txBody>
                  <a:tcPr marL="3948" marR="3948" marT="526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126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MAX</a:t>
                      </a:r>
                    </a:p>
                  </a:txBody>
                  <a:tcPr marL="3948" marR="3948" marT="52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7.2</a:t>
                      </a:r>
                    </a:p>
                  </a:txBody>
                  <a:tcPr marL="3948" marR="3948" marT="52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290</a:t>
                      </a:r>
                    </a:p>
                  </a:txBody>
                  <a:tcPr marL="3948" marR="3948" marT="52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174</a:t>
                      </a:r>
                    </a:p>
                  </a:txBody>
                  <a:tcPr marL="3948" marR="3948" marT="52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3948" marR="3948" marT="52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3948" marR="3948" marT="52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9.8</a:t>
                      </a:r>
                    </a:p>
                  </a:txBody>
                  <a:tcPr marL="3948" marR="3948" marT="52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28.1</a:t>
                      </a:r>
                    </a:p>
                  </a:txBody>
                  <a:tcPr marL="3948" marR="3948" marT="52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6.4</a:t>
                      </a:r>
                    </a:p>
                  </a:txBody>
                  <a:tcPr marL="3948" marR="3948" marT="52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3948" marR="3948" marT="52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59</a:t>
                      </a:r>
                    </a:p>
                  </a:txBody>
                  <a:tcPr marL="3948" marR="3948" marT="52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3948" marR="3948" marT="52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3948" marR="3948" marT="52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11.13</a:t>
                      </a:r>
                    </a:p>
                  </a:txBody>
                  <a:tcPr marL="3948" marR="3948" marT="52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2.98</a:t>
                      </a:r>
                    </a:p>
                  </a:txBody>
                  <a:tcPr marL="3948" marR="3948" marT="52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0.15</a:t>
                      </a:r>
                    </a:p>
                  </a:txBody>
                  <a:tcPr marL="3948" marR="3948" marT="52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27334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173" y="173740"/>
            <a:ext cx="8531048" cy="761926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IN" sz="2400" b="1" dirty="0" err="1" smtClean="0">
                <a:solidFill>
                  <a:schemeClr val="tx1"/>
                </a:solidFill>
              </a:rPr>
              <a:t>Physico</a:t>
            </a:r>
            <a:r>
              <a:rPr lang="en-IN" sz="2400" b="1" dirty="0" smtClean="0">
                <a:solidFill>
                  <a:schemeClr val="tx1"/>
                </a:solidFill>
              </a:rPr>
              <a:t> –chemical parameters of the samples collected during October </a:t>
            </a:r>
            <a:endParaRPr lang="en-US" sz="24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39233" y="914409"/>
          <a:ext cx="8731980" cy="5640301"/>
        </p:xfrm>
        <a:graphic>
          <a:graphicData uri="http://schemas.openxmlformats.org/drawingml/2006/table">
            <a:tbl>
              <a:tblPr/>
              <a:tblGrid>
                <a:gridCol w="542921"/>
                <a:gridCol w="588165"/>
                <a:gridCol w="542921"/>
                <a:gridCol w="542921"/>
                <a:gridCol w="542921"/>
                <a:gridCol w="542921"/>
                <a:gridCol w="542921"/>
                <a:gridCol w="542921"/>
                <a:gridCol w="542921"/>
                <a:gridCol w="542921"/>
                <a:gridCol w="542921"/>
                <a:gridCol w="542921"/>
                <a:gridCol w="542921"/>
                <a:gridCol w="542921"/>
                <a:gridCol w="542921"/>
                <a:gridCol w="542921"/>
              </a:tblGrid>
              <a:tr h="7869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Well ID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pH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EC 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TDS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Mg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IN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</a:t>
                      </a:r>
                      <a:r>
                        <a:rPr lang="en-IN" sz="1200" b="1" kern="1200" baseline="-25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IN" sz="1200" b="1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2-</a:t>
                      </a:r>
                      <a:endParaRPr lang="en-US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H</a:t>
                      </a:r>
                      <a:r>
                        <a:rPr lang="en-IN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CO</a:t>
                      </a:r>
                      <a:r>
                        <a:rPr lang="en-IN" sz="1200" b="1" kern="1200" baseline="-25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IN" sz="1800" b="1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ctr"/>
                      <a:endParaRPr lang="en-US" sz="12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948" marR="3948" marT="52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TA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Cl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Nitrate N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ƛ-220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ƛ-275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5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OW 1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5.8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54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45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4.9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4.5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1.7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34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0.227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0.008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5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OW 2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5.2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2.4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4.5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1.2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24.4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0.027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0.012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5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OW3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5.3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73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2.4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7.1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3.1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0.019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5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OW4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5.6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74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1.2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5.6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1.4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0.357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0.019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5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OW5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6.7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75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2.4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6.9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1.8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12.2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1.74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0.493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0.015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5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OW6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4.9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70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42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4.9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3.7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1.8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12.2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3.3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0.897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5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OW8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5.4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126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76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4.9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8.3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2.3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19.5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3.1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0.862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0.019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2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OW10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5.5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145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87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6.1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8.8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3.6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36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3.22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0.869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0.012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5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OW11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6.7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137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82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55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6.1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9.6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3.5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1.59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0.465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5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OW12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5.9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390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234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105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7.3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37.4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1.7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68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56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46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5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OW13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5.3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58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2.4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3.2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2.6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1.02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0.285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0.006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5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OW14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6.2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88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53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2.4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6.3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1.7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2.28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0.626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5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OW15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5.1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184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55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6.1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11.9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5.7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14.6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5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OW16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6.1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124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74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3.7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6.5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0.17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0.172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0.064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5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OW17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5.1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103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6.8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1.8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12.2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1.338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0.004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5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MEAN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5.65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119.60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71.73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41.00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10.00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3.89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8.74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2.53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0.00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26.74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22.00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17.20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1.80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0.02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5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MIN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4.90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57.00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34.00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20.00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4.00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1.20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3.20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1.20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0.00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12.20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10.00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7.00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0.01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0.03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0.00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5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MAX</a:t>
                      </a:r>
                    </a:p>
                  </a:txBody>
                  <a:tcPr marL="4757" marR="4757" marT="6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6.70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390.00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234.00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105.00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30.00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7.30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37.40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5.70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0.00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68.00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56.00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46.00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5.00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1.34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0.06</a:t>
                      </a:r>
                    </a:p>
                  </a:txBody>
                  <a:tcPr marL="4757" marR="4757" marT="63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134" y="365127"/>
            <a:ext cx="8628163" cy="559907"/>
          </a:xfrm>
        </p:spPr>
        <p:txBody>
          <a:bodyPr>
            <a:normAutofit fontScale="90000"/>
          </a:bodyPr>
          <a:lstStyle/>
          <a:p>
            <a:r>
              <a:rPr lang="en-IN" sz="2400" b="1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Physico</a:t>
            </a:r>
            <a:r>
              <a:rPr lang="en-IN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–chemical parameters of the samples collected during December </a:t>
            </a:r>
            <a:endParaRPr lang="en-US" sz="2400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20558" y="1049448"/>
          <a:ext cx="7550130" cy="26144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342"/>
                <a:gridCol w="503342"/>
                <a:gridCol w="503342"/>
                <a:gridCol w="503342"/>
                <a:gridCol w="503342"/>
                <a:gridCol w="503342"/>
                <a:gridCol w="503342"/>
                <a:gridCol w="503342"/>
                <a:gridCol w="503342"/>
                <a:gridCol w="503342"/>
                <a:gridCol w="503342"/>
                <a:gridCol w="503342"/>
                <a:gridCol w="503342"/>
                <a:gridCol w="503342"/>
                <a:gridCol w="503342"/>
              </a:tblGrid>
              <a:tr h="6458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Well ID</a:t>
                      </a:r>
                    </a:p>
                  </a:txBody>
                  <a:tcPr marL="3948" marR="3948" marT="52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pH</a:t>
                      </a:r>
                    </a:p>
                  </a:txBody>
                  <a:tcPr marL="3948" marR="3948" marT="526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EC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</a:t>
                      </a:r>
                      <a:r>
                        <a:rPr lang="en-IN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µS/cm)</a:t>
                      </a:r>
                      <a:endParaRPr lang="en-US" sz="1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48" marR="3948" marT="52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TDS</a:t>
                      </a:r>
                    </a:p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(mg/L)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948" marR="3948" marT="52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TH</a:t>
                      </a:r>
                    </a:p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(mgCaCO3/L)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948" marR="3948" marT="52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Ca</a:t>
                      </a:r>
                    </a:p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(mg/L)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948" marR="3948" marT="52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Mg</a:t>
                      </a:r>
                    </a:p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(mg/L)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948" marR="3948" marT="52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Na</a:t>
                      </a:r>
                    </a:p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(mg/L)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948" marR="3948" marT="52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K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(mg/L)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948" marR="3948" marT="5264" marB="0" anchor="ctr"/>
                </a:tc>
                <a:tc>
                  <a:txBody>
                    <a:bodyPr/>
                    <a:lstStyle/>
                    <a:p>
                      <a:r>
                        <a:rPr lang="en-IN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IN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</a:t>
                      </a:r>
                      <a:r>
                        <a:rPr lang="en-IN" sz="1200" b="1" kern="1200" baseline="-25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IN" sz="1200" b="1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2-</a:t>
                      </a:r>
                      <a:endParaRPr lang="en-US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(mg/L)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948" marR="3948" marT="5264" marB="0" anchor="ctr"/>
                </a:tc>
                <a:tc>
                  <a:txBody>
                    <a:bodyPr/>
                    <a:lstStyle/>
                    <a:p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H</a:t>
                      </a:r>
                      <a:r>
                        <a:rPr lang="en-IN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CO</a:t>
                      </a:r>
                      <a:r>
                        <a:rPr lang="en-IN" sz="1200" b="1" kern="1200" baseline="-25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IN" sz="1800" b="1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ctr"/>
                      <a:endParaRPr lang="en-US" sz="12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(mg/L)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948" marR="3948" marT="52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TA</a:t>
                      </a:r>
                    </a:p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(mgCaCO3/L)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948" marR="3948" marT="526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</a:t>
                      </a:r>
                      <a:r>
                        <a:rPr lang="en-US" sz="1200" b="1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(mg/L)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948" marR="3948" marT="526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</a:t>
                      </a:r>
                      <a:r>
                        <a:rPr lang="en-IN" sz="1200" b="1" kern="1200" baseline="-25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IN" sz="1200" b="1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2-</a:t>
                      </a:r>
                      <a:endParaRPr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48" marR="3948" marT="526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Nitrate N(mg/L)</a:t>
                      </a:r>
                      <a:endParaRPr lang="en-US" sz="16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ctr"/>
                </a:tc>
              </a:tr>
              <a:tr h="6458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MEAN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6.85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136.3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81.74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39.47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9.95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5.52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9.83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2.58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33.47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28.95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19.42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1.54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2.00</a:t>
                      </a:r>
                    </a:p>
                  </a:txBody>
                  <a:tcPr marL="4763" marR="4763" marT="6350" marB="0" anchor="b"/>
                </a:tc>
              </a:tr>
              <a:tr h="6458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min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5.4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59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3.6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4763" marR="4763" marT="6350" marB="0" anchor="b"/>
                </a:tc>
              </a:tr>
              <a:tr h="6458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max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470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282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20.7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42.7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8.9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9.6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75.6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62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9.1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8.85</a:t>
                      </a:r>
                    </a:p>
                  </a:txBody>
                  <a:tcPr marL="4763" marR="4763" marT="6350" marB="0" anchor="b"/>
                </a:tc>
              </a:tr>
            </a:tbl>
          </a:graphicData>
        </a:graphic>
      </p:graphicFrame>
      <p:pic>
        <p:nvPicPr>
          <p:cNvPr id="4" name="Picture 3" descr="C:\Users\Admin\Pictures\2019-11\20190824_115420.jpg"/>
          <p:cNvPicPr/>
          <p:nvPr/>
        </p:nvPicPr>
        <p:blipFill>
          <a:blip r:embed="rId2" cstate="print"/>
          <a:srcRect r="51675"/>
          <a:stretch>
            <a:fillRect/>
          </a:stretch>
        </p:blipFill>
        <p:spPr bwMode="auto">
          <a:xfrm rot="5400000">
            <a:off x="3054261" y="3891578"/>
            <a:ext cx="2828258" cy="2530431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435355" y="4019108"/>
            <a:ext cx="2320772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IN" dirty="0" smtClean="0"/>
              <a:t>PESTICIDE SPRY IN CARDAMOM PLANTATION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rot="10800000" flipV="1">
            <a:off x="4617191" y="4480773"/>
            <a:ext cx="1818164" cy="13246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467" y="156896"/>
            <a:ext cx="7068493" cy="621702"/>
          </a:xfrm>
        </p:spPr>
        <p:txBody>
          <a:bodyPr>
            <a:normAutofit/>
          </a:bodyPr>
          <a:lstStyle/>
          <a:p>
            <a:r>
              <a:rPr lang="en-IN" sz="2400" b="1" dirty="0" err="1" smtClean="0">
                <a:solidFill>
                  <a:schemeClr val="tx1"/>
                </a:solidFill>
              </a:rPr>
              <a:t>Physico</a:t>
            </a:r>
            <a:r>
              <a:rPr lang="en-IN" sz="2400" b="1" dirty="0" smtClean="0">
                <a:solidFill>
                  <a:schemeClr val="tx1"/>
                </a:solidFill>
              </a:rPr>
              <a:t>-chemical characteristics of Bore well samples</a:t>
            </a:r>
            <a:endParaRPr lang="en-US" sz="24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78391" y="823862"/>
          <a:ext cx="7183936" cy="85280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996"/>
                <a:gridCol w="448996"/>
                <a:gridCol w="448996"/>
                <a:gridCol w="448996"/>
                <a:gridCol w="448996"/>
                <a:gridCol w="448996"/>
                <a:gridCol w="448996"/>
                <a:gridCol w="448996"/>
                <a:gridCol w="448996"/>
                <a:gridCol w="448996"/>
                <a:gridCol w="448996"/>
                <a:gridCol w="448996"/>
                <a:gridCol w="448996"/>
                <a:gridCol w="448996"/>
                <a:gridCol w="448996"/>
                <a:gridCol w="448996"/>
              </a:tblGrid>
              <a:tr h="21856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Aug-19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4371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Well ID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pH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EC 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TDS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TH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Ca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Mg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Na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K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CO3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HCO3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TA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Cl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Nitrate N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ƛ-220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ƛ-275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2185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BW1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6.8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260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156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135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32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13.4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8.1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2.5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159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0.14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0.06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0.014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2185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BW2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8.3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260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156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35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14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12.2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3.1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9.6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142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132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0.01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0.24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0.21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2185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BW3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8.3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270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162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55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18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2.4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41.5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1.6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9.6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106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2.01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0.06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0.007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2185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BW4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8.3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430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258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16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63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12.4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2.8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146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140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21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0.002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0.13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0.015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2185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BW5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6.4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310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186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25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2.4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3.8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0.3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54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44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43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9.317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2.52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0.019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2185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MEAN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7.62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306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183.6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17.2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16.24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15.6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2.06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6.24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122.2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110.4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21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2.30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0.60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0.05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</a:tr>
              <a:tr h="2185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dirty="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218569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Oct-19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4371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Well ID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pH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EC 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TDS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TH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Ca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Mg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Na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K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CO3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HCO3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TA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Cl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Nitrate N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ƛ-220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ƛ-275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2185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BW1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6.4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162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155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36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15.9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8.2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2.2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166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136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0.3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0.111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0.016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2617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BW3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6.8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137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82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6.1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10.8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1.4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2.32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0.641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0.012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2185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BW4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7.2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34.2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17.5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2.4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276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226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0.02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0.031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0.013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2185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MEAN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269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161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142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26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19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158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129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17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2185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dirty="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dirty="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21856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Dec-19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dirty="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dirty="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2549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Well ID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pH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EC 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TDS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TH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Ca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Mg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Na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K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CO3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HCO3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TA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Cl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SO4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NO3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2185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BW8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6.2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390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234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165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42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14.6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2.7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181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148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34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3.9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2185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BW7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8.3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186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135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17.1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22.6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2.2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14.4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127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128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27.3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0.27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2185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BW-6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8.3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8.5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16.6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3.8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7.2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76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17.3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6.7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2185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BW-8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6.9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198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9.7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5.5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193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158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dirty="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2185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BW9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5.8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57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34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2.4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4.1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2.3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1.43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dirty="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2185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BW-1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6.7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168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48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14.6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7.9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2.5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159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0.2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0.21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dirty="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2185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MEAN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7.03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277.83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166.67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120.00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29.00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13.20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11.65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3.17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3.60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126.33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101.00</a:t>
                      </a:r>
                      <a:endParaRPr lang="en-US" sz="8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15.17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11.12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1.44</a:t>
                      </a:r>
                      <a:endParaRPr lang="en-US" sz="8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dirty="0">
                        <a:latin typeface="Calibri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</a:tbl>
          </a:graphicData>
        </a:graphic>
      </p:graphicFrame>
      <p:pic>
        <p:nvPicPr>
          <p:cNvPr id="5" name="Picture 4" descr="C:\Users\Admin\Pictures\2019-11\20190821_11562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123679" y="780000"/>
            <a:ext cx="2469867" cy="134444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389721" y="2913321"/>
            <a:ext cx="2696829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IN" dirty="0" smtClean="0"/>
              <a:t>OPEN WELL SAMPLING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7623545" y="2432200"/>
            <a:ext cx="733647" cy="334925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129" y="1"/>
            <a:ext cx="6658798" cy="666233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IN" sz="2400" b="1" dirty="0" err="1" smtClean="0">
                <a:solidFill>
                  <a:srgbClr val="7030A0"/>
                </a:solidFill>
              </a:rPr>
              <a:t>Physico</a:t>
            </a:r>
            <a:r>
              <a:rPr lang="en-IN" sz="2400" b="1" dirty="0" smtClean="0">
                <a:solidFill>
                  <a:srgbClr val="7030A0"/>
                </a:solidFill>
              </a:rPr>
              <a:t>-chemical characteristics of stream samples (August)</a:t>
            </a:r>
            <a:endParaRPr lang="en-US" sz="2400" b="1" dirty="0">
              <a:solidFill>
                <a:srgbClr val="7030A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5815" y="762369"/>
          <a:ext cx="6879404" cy="4697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501"/>
                <a:gridCol w="440501"/>
                <a:gridCol w="440501"/>
                <a:gridCol w="440501"/>
                <a:gridCol w="440501"/>
                <a:gridCol w="440501"/>
                <a:gridCol w="440501"/>
                <a:gridCol w="271889"/>
                <a:gridCol w="440501"/>
                <a:gridCol w="440501"/>
                <a:gridCol w="440501"/>
                <a:gridCol w="440501"/>
                <a:gridCol w="440501"/>
                <a:gridCol w="440501"/>
                <a:gridCol w="440501"/>
                <a:gridCol w="440501"/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Well ID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pH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EC 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TDS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Mg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CO3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HCO3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Nitrate N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ƛ-220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ƛ-275</a:t>
                      </a:r>
                    </a:p>
                  </a:txBody>
                  <a:tcPr marL="4763" marR="4763" marT="635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S1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6.4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2.9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0.008</a:t>
                      </a:r>
                    </a:p>
                  </a:txBody>
                  <a:tcPr marL="4763" marR="4763" marT="635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S2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6.7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6.1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3.2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17.1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2.39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0.027</a:t>
                      </a:r>
                    </a:p>
                  </a:txBody>
                  <a:tcPr marL="4763" marR="4763" marT="635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S3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6.1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4.9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0.27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0.019</a:t>
                      </a:r>
                    </a:p>
                  </a:txBody>
                  <a:tcPr marL="4763" marR="4763" marT="635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6.8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3.6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19.5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0.12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0.027</a:t>
                      </a:r>
                    </a:p>
                  </a:txBody>
                  <a:tcPr marL="4763" marR="4763" marT="635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S5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5.5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6.2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29.3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0.38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0.185</a:t>
                      </a:r>
                    </a:p>
                  </a:txBody>
                  <a:tcPr marL="4763" marR="4763" marT="635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S6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6.8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55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8.5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6.2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4.1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19.5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0.019</a:t>
                      </a:r>
                    </a:p>
                  </a:txBody>
                  <a:tcPr marL="4763" marR="4763" marT="635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S7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99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6.1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24.4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1.21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0.36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0.019</a:t>
                      </a:r>
                    </a:p>
                  </a:txBody>
                  <a:tcPr marL="4763" marR="4763" marT="635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S8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6.5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153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92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3.7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4.3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26.8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1.82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0.59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0.052</a:t>
                      </a:r>
                    </a:p>
                  </a:txBody>
                  <a:tcPr marL="4763" marR="4763" marT="635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MEAN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6.6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88.3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52.8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35.0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6.5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4.6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5.5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2.1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0.0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22.6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18.5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13.5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1.3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0.4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0.0</a:t>
                      </a:r>
                    </a:p>
                  </a:txBody>
                  <a:tcPr marL="4763" marR="4763" marT="635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min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5.5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45.0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27.0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15.0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4.0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1.2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2.9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0.4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0.0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17.1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14.0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6.0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0.0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0.0</a:t>
                      </a:r>
                    </a:p>
                  </a:txBody>
                  <a:tcPr marL="4763" marR="4763" marT="635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max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7.0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153.0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92.0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55.0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12.0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8.5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10.0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4.3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0.0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29.3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24.0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27.0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3.3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4763" marR="4763" marT="6350" marB="0" anchor="b"/>
                </a:tc>
              </a:tr>
            </a:tbl>
          </a:graphicData>
        </a:graphic>
      </p:graphicFrame>
      <p:pic>
        <p:nvPicPr>
          <p:cNvPr id="6" name="Picture 5" descr="C:\Users\Admin\Pictures\2019-11\20190821_1429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625413" y="1489892"/>
            <a:ext cx="3094074" cy="1943099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83" y="437133"/>
            <a:ext cx="6713198" cy="381575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IN" sz="2400" b="1" dirty="0" err="1" smtClean="0">
                <a:solidFill>
                  <a:srgbClr val="7030A0"/>
                </a:solidFill>
              </a:rPr>
              <a:t>Physico</a:t>
            </a:r>
            <a:r>
              <a:rPr lang="en-IN" sz="2400" b="1" dirty="0" smtClean="0">
                <a:solidFill>
                  <a:srgbClr val="7030A0"/>
                </a:solidFill>
              </a:rPr>
              <a:t>-chemical characteristics of stream samples (October )</a:t>
            </a:r>
            <a:endParaRPr lang="en-US" sz="2400" b="1" dirty="0">
              <a:solidFill>
                <a:srgbClr val="7030A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9292" y="1006920"/>
          <a:ext cx="7048126" cy="4544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954"/>
                <a:gridCol w="370954"/>
                <a:gridCol w="370954"/>
                <a:gridCol w="370954"/>
                <a:gridCol w="370954"/>
                <a:gridCol w="370954"/>
                <a:gridCol w="370954"/>
                <a:gridCol w="370954"/>
                <a:gridCol w="370954"/>
                <a:gridCol w="370954"/>
                <a:gridCol w="370954"/>
                <a:gridCol w="370954"/>
                <a:gridCol w="370954"/>
                <a:gridCol w="370954"/>
                <a:gridCol w="370954"/>
                <a:gridCol w="370954"/>
                <a:gridCol w="370954"/>
                <a:gridCol w="370954"/>
                <a:gridCol w="370954"/>
              </a:tblGrid>
              <a:tr h="4231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Well ID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pH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EC 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TDS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Mg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CO3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HCO3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Nitrate N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ƛ-220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ƛ-275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Nitrate N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ƛ-220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ƛ-275</a:t>
                      </a:r>
                    </a:p>
                  </a:txBody>
                  <a:tcPr marL="4763" marR="4763" marT="6350" marB="0" anchor="b"/>
                </a:tc>
              </a:tr>
              <a:tr h="4231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S1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5.7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53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3.7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4.3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1.2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0.002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0.12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0.002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0.12</a:t>
                      </a:r>
                    </a:p>
                  </a:txBody>
                  <a:tcPr marL="4763" marR="4763" marT="6350" marB="0" anchor="b"/>
                </a:tc>
              </a:tr>
              <a:tr h="4231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S2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6.2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73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6.1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1.6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22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0.264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0.264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0.05</a:t>
                      </a:r>
                    </a:p>
                  </a:txBody>
                  <a:tcPr marL="4763" marR="4763" marT="6350" marB="0" anchor="b"/>
                </a:tc>
              </a:tr>
              <a:tr h="4231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S3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6.3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68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5.6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0.107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0.042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0.107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0.042</a:t>
                      </a:r>
                    </a:p>
                  </a:txBody>
                  <a:tcPr marL="4763" marR="4763" marT="6350" marB="0" anchor="b"/>
                </a:tc>
              </a:tr>
              <a:tr h="4231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S4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61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6.1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4.3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19.5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0.19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0.057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0.19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0.057</a:t>
                      </a:r>
                    </a:p>
                  </a:txBody>
                  <a:tcPr marL="4763" marR="4763" marT="6350" marB="0" anchor="b"/>
                </a:tc>
              </a:tr>
              <a:tr h="4231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S8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4.9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8.8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19.5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3.23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0.042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3.23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0.042</a:t>
                      </a:r>
                    </a:p>
                  </a:txBody>
                  <a:tcPr marL="4763" marR="4763" marT="6350" marB="0" anchor="b"/>
                </a:tc>
              </a:tr>
              <a:tr h="4231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S9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6.6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112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67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4.9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5.6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3.7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22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18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17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0.708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0.708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0.035</a:t>
                      </a:r>
                    </a:p>
                  </a:txBody>
                  <a:tcPr marL="4763" marR="4763" marT="6350" marB="0" anchor="b"/>
                </a:tc>
              </a:tr>
              <a:tr h="4231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MEAN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6.3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83.5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50.0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31.7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5.0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4.7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5.6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2.1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0.0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22.0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18.0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12.5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1.1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0.4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1.1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0.4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4763" marR="4763" marT="6350" marB="0" anchor="b"/>
                </a:tc>
              </a:tr>
              <a:tr h="4231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min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5.7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53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2.4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4.3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19.5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0.002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0.024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0.035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0.002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0.024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0.035</a:t>
                      </a:r>
                    </a:p>
                  </a:txBody>
                  <a:tcPr marL="4763" marR="4763" marT="6350" marB="0" anchor="b"/>
                </a:tc>
              </a:tr>
              <a:tr h="4231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max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134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6.1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8.8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3.23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0.944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0.12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3.23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0.944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0.12</a:t>
                      </a:r>
                    </a:p>
                  </a:txBody>
                  <a:tcPr marL="4763" marR="4763" marT="6350" marB="0" anchor="b"/>
                </a:tc>
              </a:tr>
            </a:tbl>
          </a:graphicData>
        </a:graphic>
      </p:graphicFrame>
      <p:pic>
        <p:nvPicPr>
          <p:cNvPr id="5" name="Picture 4" descr="C:\Users\Admin\Pictures\2019-11\20190821_14285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613953" y="2302451"/>
            <a:ext cx="3231739" cy="1626336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503" y="365127"/>
            <a:ext cx="7625847" cy="41105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IN" sz="2400" b="1" dirty="0" err="1" smtClean="0">
                <a:solidFill>
                  <a:srgbClr val="7030A0"/>
                </a:solidFill>
              </a:rPr>
              <a:t>Physico</a:t>
            </a:r>
            <a:r>
              <a:rPr lang="en-IN" sz="2400" b="1" dirty="0" smtClean="0">
                <a:solidFill>
                  <a:srgbClr val="7030A0"/>
                </a:solidFill>
              </a:rPr>
              <a:t>-chemical</a:t>
            </a:r>
            <a:r>
              <a:rPr lang="en-IN" sz="2400" b="1" dirty="0" smtClean="0">
                <a:solidFill>
                  <a:schemeClr val="tx1"/>
                </a:solidFill>
              </a:rPr>
              <a:t> </a:t>
            </a:r>
            <a:r>
              <a:rPr lang="en-IN" sz="2400" b="1" dirty="0" smtClean="0">
                <a:solidFill>
                  <a:srgbClr val="7030A0"/>
                </a:solidFill>
              </a:rPr>
              <a:t>characteristics of stream samples (December)</a:t>
            </a:r>
            <a:endParaRPr lang="en-US" sz="2400" b="1" dirty="0">
              <a:solidFill>
                <a:srgbClr val="7030A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03705" y="808080"/>
          <a:ext cx="8609835" cy="6087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989"/>
                <a:gridCol w="573989"/>
                <a:gridCol w="573989"/>
                <a:gridCol w="573989"/>
                <a:gridCol w="573989"/>
                <a:gridCol w="573989"/>
                <a:gridCol w="573989"/>
                <a:gridCol w="573989"/>
                <a:gridCol w="573989"/>
                <a:gridCol w="573989"/>
                <a:gridCol w="573989"/>
                <a:gridCol w="573989"/>
                <a:gridCol w="573989"/>
                <a:gridCol w="573989"/>
                <a:gridCol w="573989"/>
              </a:tblGrid>
              <a:tr h="3741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Well ID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pH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EC 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TDS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Mg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CO3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HCO3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SO4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NO3-N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763" marR="4763" marT="6350" marB="0" anchor="ctr"/>
                </a:tc>
              </a:tr>
              <a:tr h="3741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S-12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5.9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111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66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6.7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2.7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24.4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2.3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0.3</a:t>
                      </a:r>
                    </a:p>
                  </a:txBody>
                  <a:tcPr marL="4763" marR="4763" marT="6350" marB="0" anchor="ctr"/>
                </a:tc>
              </a:tr>
              <a:tr h="3741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S13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8.3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136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82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4.9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7.3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1.8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51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3.6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0.54</a:t>
                      </a:r>
                    </a:p>
                  </a:txBody>
                  <a:tcPr marL="4763" marR="4763" marT="6350" marB="0" anchor="ctr"/>
                </a:tc>
              </a:tr>
              <a:tr h="3741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S-11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7.3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107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4.9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5.5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2.6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24.4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3.2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2.1</a:t>
                      </a:r>
                    </a:p>
                  </a:txBody>
                  <a:tcPr marL="4763" marR="4763" marT="6350" marB="0" anchor="ctr"/>
                </a:tc>
              </a:tr>
              <a:tr h="3741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S-10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8.4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111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66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4.9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6.2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3.8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14.6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4.8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2.7</a:t>
                      </a:r>
                    </a:p>
                  </a:txBody>
                  <a:tcPr marL="4763" marR="4763" marT="6350" marB="0" anchor="ctr"/>
                </a:tc>
              </a:tr>
              <a:tr h="3741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S-3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79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47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3.7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6.8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1.1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0.94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0.45</a:t>
                      </a:r>
                    </a:p>
                  </a:txBody>
                  <a:tcPr marL="4763" marR="4763" marT="6350" marB="0" anchor="ctr"/>
                </a:tc>
              </a:tr>
              <a:tr h="3741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S-1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5.7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62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37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4.9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4.5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1.3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1.7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0.03</a:t>
                      </a:r>
                    </a:p>
                  </a:txBody>
                  <a:tcPr marL="4763" marR="4763" marT="6350" marB="0" anchor="ctr"/>
                </a:tc>
              </a:tr>
              <a:tr h="3741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S-15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6.6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79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47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3.7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4.9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2.1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39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0.9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0.22</a:t>
                      </a:r>
                    </a:p>
                  </a:txBody>
                  <a:tcPr marL="4763" marR="4763" marT="6350" marB="0" anchor="ctr"/>
                </a:tc>
              </a:tr>
              <a:tr h="3741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S-2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8.3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55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8.5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5.1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7.2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98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2.3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4763" marR="4763" marT="6350" marB="0" anchor="ctr"/>
                </a:tc>
              </a:tr>
              <a:tr h="3741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S-4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5.4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</a:t>
                      </a:r>
                    </a:p>
                  </a:txBody>
                  <a:tcPr marL="4763" marR="4763" marT="6350" marB="0" anchor="ctr"/>
                </a:tc>
              </a:tr>
              <a:tr h="3741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S-14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1.2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6.3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1.6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4.8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17.1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4.2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0.28</a:t>
                      </a:r>
                    </a:p>
                  </a:txBody>
                  <a:tcPr marL="4763" marR="4763" marT="6350" marB="0" anchor="ctr"/>
                </a:tc>
              </a:tr>
              <a:tr h="3741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S-8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8.3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9.7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4.8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17.1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3.2</a:t>
                      </a:r>
                    </a:p>
                  </a:txBody>
                  <a:tcPr marL="4763" marR="4763" marT="6350" marB="0" anchor="ctr"/>
                </a:tc>
              </a:tr>
              <a:tr h="3741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S-9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6.9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131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9.8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6.3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1.9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</a:t>
                      </a:r>
                    </a:p>
                  </a:txBody>
                  <a:tcPr marL="4763" marR="4763" marT="6350" marB="0" anchor="ctr"/>
                </a:tc>
              </a:tr>
              <a:tr h="37419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MEAN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7.4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99.4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59.1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40.4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13.1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4.5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6.2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2.3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1.6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33.8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25.0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13.4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2.3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1.2</a:t>
                      </a:r>
                    </a:p>
                  </a:txBody>
                  <a:tcPr marL="4763" marR="4763" marT="6350" marB="0" anchor="ctr"/>
                </a:tc>
              </a:tr>
              <a:tr h="37419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min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5.7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62.0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37.0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30.0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4.0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1.2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4.5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1.1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0.0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14.6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16.0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6.0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0.4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0.0</a:t>
                      </a:r>
                    </a:p>
                  </a:txBody>
                  <a:tcPr marL="4763" marR="4763" marT="6350" marB="0" anchor="b"/>
                </a:tc>
              </a:tr>
              <a:tr h="29371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max</a:t>
                      </a:r>
                    </a:p>
                  </a:txBody>
                  <a:tcPr marL="4763" marR="4763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8.4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140.0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84.0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60.0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55.0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9.8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9.7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4.0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7.2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98.0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50.0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23.0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4.8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3.2</a:t>
                      </a:r>
                    </a:p>
                  </a:txBody>
                  <a:tcPr marL="4763" marR="4763" marT="6350" marB="0" anchor="b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5314" y="258800"/>
            <a:ext cx="6021002" cy="517377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IN" sz="2400" b="1" dirty="0" smtClean="0">
                <a:solidFill>
                  <a:srgbClr val="7030A0"/>
                </a:solidFill>
              </a:rPr>
              <a:t>Statistical Analysis of pH of different water sources</a:t>
            </a:r>
            <a:endParaRPr lang="en-US" sz="2400" b="1" dirty="0">
              <a:solidFill>
                <a:srgbClr val="7030A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171575" y="1188993"/>
          <a:ext cx="4545689" cy="4741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6072"/>
                <a:gridCol w="1214402"/>
                <a:gridCol w="720777"/>
                <a:gridCol w="998144"/>
                <a:gridCol w="896294"/>
              </a:tblGrid>
              <a:tr h="350567">
                <a:tc gridSpan="5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Correlations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999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pH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ow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pH BW</a:t>
                      </a:r>
                      <a:endParaRPr lang="en-US" sz="12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pH S</a:t>
                      </a:r>
                      <a:endParaRPr lang="en-US" sz="12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b"/>
                </a:tc>
              </a:tr>
              <a:tr h="420200">
                <a:tc rowSpan="3"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pH ow</a:t>
                      </a:r>
                      <a:endParaRPr lang="en-US" sz="12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Pearson Correlation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12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.247</a:t>
                      </a:r>
                      <a:endParaRPr lang="en-US" sz="12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-.025</a:t>
                      </a:r>
                      <a:endParaRPr lang="en-US" sz="12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</a:tr>
              <a:tr h="4999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Sig. (2-tailed)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b="1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.395</a:t>
                      </a:r>
                      <a:endParaRPr lang="en-US" sz="12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.904</a:t>
                      </a:r>
                      <a:endParaRPr lang="en-US" sz="12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</a:tr>
              <a:tr h="3505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47</a:t>
                      </a:r>
                      <a:endParaRPr lang="en-US" sz="12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14</a:t>
                      </a:r>
                      <a:endParaRPr lang="en-US" sz="12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26</a:t>
                      </a:r>
                      <a:endParaRPr lang="en-US" sz="12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</a:tr>
              <a:tr h="420200">
                <a:tc rowSpan="3"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pH BW</a:t>
                      </a:r>
                      <a:endParaRPr lang="en-US" sz="12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Pearson Correlation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.247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12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.392</a:t>
                      </a:r>
                      <a:endParaRPr lang="en-US" sz="12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</a:tr>
              <a:tr h="4999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Sig. (2-tailed)</a:t>
                      </a:r>
                      <a:endParaRPr lang="en-US" sz="12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.395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b="1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.165</a:t>
                      </a:r>
                      <a:endParaRPr lang="en-US" sz="12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</a:tr>
              <a:tr h="3505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</a:t>
                      </a:r>
                      <a:endParaRPr lang="en-US" sz="12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14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14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14</a:t>
                      </a:r>
                      <a:endParaRPr lang="en-US" sz="12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</a:tr>
              <a:tr h="420200">
                <a:tc rowSpan="3"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pH S</a:t>
                      </a:r>
                      <a:endParaRPr lang="en-US" sz="12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Pearson Correlation</a:t>
                      </a:r>
                      <a:endParaRPr lang="en-US" sz="12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-.025</a:t>
                      </a:r>
                      <a:endParaRPr lang="en-US" sz="12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.392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12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</a:tr>
              <a:tr h="4999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Sig. (2-tailed)</a:t>
                      </a:r>
                      <a:endParaRPr lang="en-US" sz="12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.904</a:t>
                      </a:r>
                      <a:endParaRPr lang="en-US" sz="12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.165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26</a:t>
                      </a:r>
                      <a:endParaRPr lang="en-US" sz="12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14</a:t>
                      </a:r>
                      <a:endParaRPr lang="en-US" sz="12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26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59871" y="6283842"/>
            <a:ext cx="4915529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IN" dirty="0" smtClean="0"/>
              <a:t>Correlations were not obtained in pH value of various water sources</a:t>
            </a:r>
            <a:endParaRPr lang="en-US" dirty="0"/>
          </a:p>
        </p:txBody>
      </p:sp>
      <p:pic>
        <p:nvPicPr>
          <p:cNvPr id="6" name="Content Placeholder 3" descr="IMG_20200915_0956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88361" y="4191000"/>
            <a:ext cx="2255639" cy="266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51" y="365126"/>
            <a:ext cx="7727699" cy="74066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IN" sz="2400" b="1" dirty="0" smtClean="0">
                <a:solidFill>
                  <a:srgbClr val="7030A0"/>
                </a:solidFill>
              </a:rPr>
              <a:t>Statistical Analysis of  Total Dissolved Solids of different water sources</a:t>
            </a:r>
            <a:endParaRPr lang="en-US" sz="2400" b="1" dirty="0">
              <a:solidFill>
                <a:srgbClr val="7030A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1190848"/>
          <a:ext cx="7407349" cy="52843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8488"/>
                <a:gridCol w="1222905"/>
                <a:gridCol w="959981"/>
                <a:gridCol w="1534215"/>
                <a:gridCol w="2281760"/>
              </a:tblGrid>
              <a:tr h="444911">
                <a:tc gridSpan="5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Correlations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46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TDSow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TDSbw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TDSst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b"/>
                </a:tc>
              </a:tr>
              <a:tr h="508426">
                <a:tc rowSpan="3"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TDSow</a:t>
                      </a:r>
                      <a:endParaRPr lang="en-US" sz="11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Pearson Correlation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16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.345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-.232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</a:tr>
              <a:tr h="5246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Sig. (2-tailed)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.190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.235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</a:tr>
              <a:tr h="4051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</a:t>
                      </a:r>
                      <a:endParaRPr lang="en-US" sz="16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47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16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28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</a:tr>
              <a:tr h="508426">
                <a:tc rowSpan="3"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TDSbw</a:t>
                      </a:r>
                      <a:endParaRPr lang="en-US" sz="11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Pearson Correlation</a:t>
                      </a:r>
                      <a:endParaRPr lang="en-US" sz="16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.345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-.481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</a:tr>
              <a:tr h="5246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Sig. (2-tailed)</a:t>
                      </a:r>
                      <a:endParaRPr lang="en-US" sz="16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.190</a:t>
                      </a:r>
                      <a:endParaRPr lang="en-US" sz="16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.060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</a:tr>
              <a:tr h="4051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</a:t>
                      </a:r>
                      <a:endParaRPr lang="en-US" sz="16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16</a:t>
                      </a:r>
                      <a:endParaRPr lang="en-US" sz="16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16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16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</a:tr>
              <a:tr h="508426">
                <a:tc rowSpan="3"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TDSst</a:t>
                      </a:r>
                      <a:endParaRPr lang="en-US" sz="11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Pearson Correlation</a:t>
                      </a:r>
                      <a:endParaRPr lang="en-US" sz="16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-.232</a:t>
                      </a:r>
                      <a:endParaRPr lang="en-US" sz="16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-.481</a:t>
                      </a:r>
                      <a:endParaRPr lang="en-US" sz="16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</a:tr>
              <a:tr h="5246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Sig. (2-tailed)</a:t>
                      </a:r>
                      <a:endParaRPr lang="en-US" sz="16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.235</a:t>
                      </a:r>
                      <a:endParaRPr lang="en-US" sz="16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.060</a:t>
                      </a:r>
                      <a:endParaRPr lang="en-US" sz="16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</a:tr>
              <a:tr h="4051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</a:t>
                      </a:r>
                      <a:endParaRPr lang="en-US" sz="16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28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16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28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928" y="365126"/>
            <a:ext cx="7097233" cy="932047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IN" sz="2400" b="1" dirty="0" smtClean="0">
                <a:solidFill>
                  <a:srgbClr val="7030A0"/>
                </a:solidFill>
              </a:rPr>
              <a:t>Statistical Analysis of Nitrate-N content of different water sources</a:t>
            </a:r>
            <a:endParaRPr lang="en-US" sz="2400" b="1" dirty="0">
              <a:solidFill>
                <a:srgbClr val="7030A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669850" y="1414130"/>
          <a:ext cx="7001540" cy="51538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6597"/>
                <a:gridCol w="1574019"/>
                <a:gridCol w="1400308"/>
                <a:gridCol w="1400308"/>
                <a:gridCol w="1400308"/>
              </a:tblGrid>
              <a:tr h="340005">
                <a:tc gridSpan="5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Correlations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64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NO3 N OW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NO3 N BW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NO3 N St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b"/>
                </a:tc>
              </a:tr>
              <a:tr h="340005">
                <a:tc rowSpan="3"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NO3 NOW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Pearson Correlation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-.024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-.309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</a:tr>
              <a:tr h="5779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Sig. (2-tailed)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.935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.124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</a:tr>
              <a:tr h="3400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48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14</a:t>
                      </a:r>
                      <a:endParaRPr lang="en-US" sz="18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26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</a:tr>
              <a:tr h="340005">
                <a:tc rowSpan="3"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NO3 NBW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Pearson Correlation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-.024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.576</a:t>
                      </a:r>
                      <a:r>
                        <a:rPr lang="en-US" sz="1800" b="1" baseline="300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*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</a:tr>
              <a:tr h="5779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Sig. (2-tailed)</a:t>
                      </a:r>
                      <a:endParaRPr lang="en-US" sz="18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.935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.031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</a:tr>
              <a:tr h="3400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</a:t>
                      </a:r>
                      <a:endParaRPr lang="en-US" sz="18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14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14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14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</a:tr>
              <a:tr h="340005">
                <a:tc rowSpan="3"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NO3 </a:t>
                      </a:r>
                      <a:r>
                        <a:rPr lang="en-US" sz="1800" b="1" dirty="0" err="1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NSt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Pearson Correlation</a:t>
                      </a:r>
                      <a:endParaRPr lang="en-US" sz="18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-.309</a:t>
                      </a:r>
                      <a:endParaRPr lang="en-US" sz="18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.576</a:t>
                      </a:r>
                      <a:r>
                        <a:rPr lang="en-US" sz="1800" b="1" baseline="300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*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</a:tr>
              <a:tr h="5779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Sig. (2-tailed)</a:t>
                      </a:r>
                      <a:endParaRPr lang="en-US" sz="18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.124</a:t>
                      </a:r>
                      <a:endParaRPr lang="en-US" sz="18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.031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</a:tr>
              <a:tr h="3400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</a:t>
                      </a:r>
                      <a:endParaRPr lang="en-US" sz="18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26</a:t>
                      </a:r>
                      <a:endParaRPr lang="en-US" sz="1800" b="1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14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26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 anchor="ctr"/>
                </a:tc>
              </a:tr>
              <a:tr h="340005">
                <a:tc gridSpan="5"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*. Correlation is significant at the 0.05 level (2-tailed).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14288" marR="14288" marT="19050" marB="1905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Domains of Environment</a:t>
            </a:r>
          </a:p>
          <a:p>
            <a:pPr>
              <a:buNone/>
            </a:pPr>
            <a:endParaRPr lang="en-IN" dirty="0" smtClean="0"/>
          </a:p>
          <a:p>
            <a:r>
              <a:rPr lang="en-IN" dirty="0" smtClean="0"/>
              <a:t>Sources of water pollution</a:t>
            </a:r>
          </a:p>
          <a:p>
            <a:pPr>
              <a:buNone/>
            </a:pPr>
            <a:endParaRPr lang="en-IN" dirty="0" smtClean="0"/>
          </a:p>
          <a:p>
            <a:r>
              <a:rPr lang="en-IN" dirty="0" smtClean="0"/>
              <a:t>Small cardamom cultivation -CHR</a:t>
            </a:r>
          </a:p>
          <a:p>
            <a:pPr>
              <a:buNone/>
            </a:pPr>
            <a:endParaRPr lang="en-IN" dirty="0" smtClean="0"/>
          </a:p>
          <a:p>
            <a:r>
              <a:rPr lang="en-IN" dirty="0" err="1" smtClean="0"/>
              <a:t>Idukki</a:t>
            </a:r>
            <a:r>
              <a:rPr lang="en-IN" dirty="0" smtClean="0"/>
              <a:t> - water resources rich district</a:t>
            </a:r>
          </a:p>
          <a:p>
            <a:pPr>
              <a:buNone/>
            </a:pPr>
            <a:endParaRPr lang="en-IN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dirty="0" smtClean="0"/>
              <a:t>Background facts</a:t>
            </a:r>
            <a:br>
              <a:rPr lang="en-IN" sz="3200" dirty="0" smtClean="0"/>
            </a:br>
            <a:endParaRPr lang="en-US" sz="32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12" y="244550"/>
            <a:ext cx="8220296" cy="723014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600" b="1" baseline="30000" dirty="0" smtClean="0">
                <a:solidFill>
                  <a:srgbClr val="7030A0"/>
                </a:solidFill>
              </a:rPr>
              <a:t>Liquid-liquid extraction method used for the extraction of pesticide residues from water samples at </a:t>
            </a:r>
            <a:r>
              <a:rPr lang="en-US" sz="3600" b="1" baseline="30000" dirty="0" err="1" smtClean="0">
                <a:solidFill>
                  <a:srgbClr val="7030A0"/>
                </a:solidFill>
              </a:rPr>
              <a:t>ng</a:t>
            </a:r>
            <a:r>
              <a:rPr lang="en-US" sz="3600" b="1" baseline="30000" dirty="0" smtClean="0">
                <a:solidFill>
                  <a:srgbClr val="7030A0"/>
                </a:solidFill>
              </a:rPr>
              <a:t>/L level</a:t>
            </a:r>
            <a:r>
              <a:rPr lang="en-US" sz="2400" b="1" baseline="30000" dirty="0" smtClean="0">
                <a:solidFill>
                  <a:srgbClr val="7030A0"/>
                </a:solidFill>
              </a:rPr>
              <a:t>.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0850" y="1198304"/>
            <a:ext cx="3852308" cy="5287556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US" sz="4600" b="1" baseline="300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Bookman Old Style" pitchFamily="18" charset="0"/>
              </a:rPr>
              <a:t>Water sample (1L)</a:t>
            </a:r>
            <a:r>
              <a:rPr lang="en-US" sz="4600" b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Bookman Old Style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4600" b="1" baseline="300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Bookman Old Style" pitchFamily="18" charset="0"/>
              </a:rPr>
              <a:t>Liquid-liquid extraction</a:t>
            </a:r>
            <a:endParaRPr lang="en-US" sz="4600" b="1" dirty="0" smtClean="0">
              <a:solidFill>
                <a:schemeClr val="bg2">
                  <a:lumMod val="40000"/>
                  <a:lumOff val="60000"/>
                </a:schemeClr>
              </a:solidFill>
              <a:latin typeface="Bookman Old Style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4600" b="1" baseline="300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Bookman Old Style" pitchFamily="18" charset="0"/>
              </a:rPr>
              <a:t>water +</a:t>
            </a:r>
            <a:r>
              <a:rPr lang="en-US" sz="4600" b="1" baseline="30000" dirty="0" err="1" smtClean="0">
                <a:solidFill>
                  <a:schemeClr val="bg2">
                    <a:lumMod val="40000"/>
                    <a:lumOff val="60000"/>
                  </a:schemeClr>
                </a:solidFill>
                <a:latin typeface="Bookman Old Style" pitchFamily="18" charset="0"/>
              </a:rPr>
              <a:t>NaCl</a:t>
            </a:r>
            <a:r>
              <a:rPr lang="en-US" sz="4600" b="1" baseline="300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Bookman Old Style" pitchFamily="18" charset="0"/>
              </a:rPr>
              <a:t> (100g) in 2L capacity </a:t>
            </a:r>
            <a:r>
              <a:rPr lang="en-US" sz="4600" b="1" baseline="30000" dirty="0" err="1" smtClean="0">
                <a:solidFill>
                  <a:schemeClr val="bg2">
                    <a:lumMod val="40000"/>
                    <a:lumOff val="60000"/>
                  </a:schemeClr>
                </a:solidFill>
                <a:latin typeface="Bookman Old Style" pitchFamily="18" charset="0"/>
              </a:rPr>
              <a:t>separatory</a:t>
            </a:r>
            <a:r>
              <a:rPr lang="en-US" sz="4600" b="1" baseline="300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Bookman Old Style" pitchFamily="18" charset="0"/>
              </a:rPr>
              <a:t> funnel</a:t>
            </a:r>
            <a:endParaRPr lang="en-US" sz="4600" b="1" dirty="0" smtClean="0">
              <a:solidFill>
                <a:schemeClr val="bg2">
                  <a:lumMod val="40000"/>
                  <a:lumOff val="60000"/>
                </a:schemeClr>
              </a:solidFill>
              <a:latin typeface="Bookman Old Style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4600" b="1" baseline="300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Bookman Old Style" pitchFamily="18" charset="0"/>
              </a:rPr>
              <a:t>Extraction with solvent mixture</a:t>
            </a:r>
            <a:endParaRPr lang="en-US" sz="4600" b="1" dirty="0" smtClean="0">
              <a:solidFill>
                <a:schemeClr val="bg2">
                  <a:lumMod val="40000"/>
                  <a:lumOff val="60000"/>
                </a:schemeClr>
              </a:solidFill>
              <a:latin typeface="Bookman Old Style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4600" b="1" baseline="300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Bookman Old Style" pitchFamily="18" charset="0"/>
              </a:rPr>
              <a:t>(Dichloromethane : Hexane ( 15:85 v/v) thrice</a:t>
            </a:r>
          </a:p>
          <a:p>
            <a:pPr>
              <a:buFont typeface="Wingdings" pitchFamily="2" charset="2"/>
              <a:buChar char="Ø"/>
            </a:pPr>
            <a:r>
              <a:rPr lang="en-US" sz="2900" b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Bookman Old Style" pitchFamily="18" charset="0"/>
              </a:rPr>
              <a:t>Concentrate on rotary vacuum evaporator to 2mL</a:t>
            </a:r>
          </a:p>
          <a:p>
            <a:r>
              <a:rPr lang="en-US" sz="2900" b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Bookman Old Style" pitchFamily="18" charset="0"/>
              </a:rPr>
              <a:t>GLC analysis (OC/OP/SP)(Detection limit = 10ng)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  <p:pic>
        <p:nvPicPr>
          <p:cNvPr id="6" name="Picture 5" descr="C:\Users\Admin\Pictures\2019-12\IMG_20191221_131521 (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185" y="1067831"/>
            <a:ext cx="2384351" cy="2866216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7" name="Picture 6" descr="C:\Users\Admin\Pictures\2019-12\IMG_20191221_131434 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6548" y="1062997"/>
            <a:ext cx="2145671" cy="287105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1603" y="4108413"/>
            <a:ext cx="2902688" cy="2543972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091" y="131210"/>
            <a:ext cx="4914295" cy="72129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IN" sz="2400" b="1" dirty="0" smtClean="0">
                <a:solidFill>
                  <a:srgbClr val="7030A0"/>
                </a:solidFill>
              </a:rPr>
              <a:t>Name of </a:t>
            </a:r>
            <a:r>
              <a:rPr lang="en-IN" sz="2400" b="1" dirty="0" err="1" smtClean="0">
                <a:solidFill>
                  <a:srgbClr val="7030A0"/>
                </a:solidFill>
              </a:rPr>
              <a:t>organochlorine</a:t>
            </a:r>
            <a:r>
              <a:rPr lang="en-IN" sz="2400" b="1" dirty="0" smtClean="0">
                <a:solidFill>
                  <a:srgbClr val="7030A0"/>
                </a:solidFill>
              </a:rPr>
              <a:t> pesticides analysed</a:t>
            </a:r>
            <a:endParaRPr lang="en-US" sz="2400" b="1" dirty="0">
              <a:solidFill>
                <a:srgbClr val="7030A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794148" y="1105785"/>
          <a:ext cx="7721200" cy="3848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4240"/>
                <a:gridCol w="1544240"/>
                <a:gridCol w="1544240"/>
                <a:gridCol w="1544240"/>
                <a:gridCol w="1544240"/>
              </a:tblGrid>
              <a:tr h="998984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α-BHC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Heptachlor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α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Chlordane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IN" dirty="0" err="1" smtClean="0">
                          <a:solidFill>
                            <a:schemeClr val="tx1"/>
                          </a:solidFill>
                        </a:rPr>
                        <a:t>Endrin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4,4’- DDT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/>
                    </a:p>
                  </a:txBody>
                  <a:tcPr marL="68580" marR="68580"/>
                </a:tc>
              </a:tr>
              <a:tr h="998984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γ- BHC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Aldrin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Endosulfan-1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smtClean="0"/>
                        <a:t>4,4’- DDD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IN" dirty="0" err="1" smtClean="0">
                          <a:solidFill>
                            <a:schemeClr val="tx1"/>
                          </a:solidFill>
                        </a:rPr>
                        <a:t>Endosulfan</a:t>
                      </a:r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IN" dirty="0" err="1" smtClean="0">
                          <a:solidFill>
                            <a:schemeClr val="tx1"/>
                          </a:solidFill>
                        </a:rPr>
                        <a:t>sulfate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</a:tr>
              <a:tr h="852034">
                <a:tc>
                  <a:txBody>
                    <a:bodyPr/>
                    <a:lstStyle/>
                    <a:p>
                      <a:r>
                        <a:rPr lang="el-G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Β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BHC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Heptachlor </a:t>
                      </a:r>
                      <a:r>
                        <a:rPr lang="en-IN" dirty="0" err="1" smtClean="0"/>
                        <a:t>epoxide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4,4’- DDE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Endosulfan</a:t>
                      </a:r>
                      <a:r>
                        <a:rPr lang="en-IN" dirty="0" smtClean="0"/>
                        <a:t>-II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Methoxychlor</a:t>
                      </a:r>
                      <a:endParaRPr lang="en-US" dirty="0"/>
                    </a:p>
                  </a:txBody>
                  <a:tcPr marL="68580" marR="68580"/>
                </a:tc>
              </a:tr>
              <a:tr h="9989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δ- BHC</a:t>
                      </a:r>
                    </a:p>
                    <a:p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l-G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γ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Chlordane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Dieldrin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Endrin</a:t>
                      </a:r>
                      <a:r>
                        <a:rPr lang="en-IN" dirty="0" smtClean="0"/>
                        <a:t> </a:t>
                      </a:r>
                      <a:r>
                        <a:rPr lang="en-IN" dirty="0" err="1" smtClean="0"/>
                        <a:t>aldehyde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Endrin</a:t>
                      </a:r>
                      <a:r>
                        <a:rPr lang="en-IN" dirty="0" smtClean="0"/>
                        <a:t> </a:t>
                      </a:r>
                      <a:r>
                        <a:rPr lang="en-IN" dirty="0" err="1" smtClean="0"/>
                        <a:t>ketone</a:t>
                      </a:r>
                      <a:endParaRPr lang="en-US" dirty="0"/>
                    </a:p>
                  </a:txBody>
                  <a:tcPr marL="68580" marR="6858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256" y="365126"/>
            <a:ext cx="5057123" cy="910782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IN" sz="2400" b="1" dirty="0" smtClean="0">
                <a:solidFill>
                  <a:srgbClr val="7030A0"/>
                </a:solidFill>
              </a:rPr>
              <a:t>Name of organophosphate pesticides analysed</a:t>
            </a:r>
            <a:endParaRPr lang="en-US" sz="2400" dirty="0">
              <a:solidFill>
                <a:srgbClr val="7030A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96679" y="1731827"/>
          <a:ext cx="3459274" cy="3474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29637"/>
                <a:gridCol w="172963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Name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Bookman Old Style" pitchFamily="18" charset="0"/>
                      </a:endParaRPr>
                    </a:p>
                  </a:txBody>
                  <a:tcPr marL="68580" marR="6858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Retention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Time(min)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Bookman Old Style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IN" sz="2000" dirty="0" err="1" smtClean="0"/>
                        <a:t>Malathion</a:t>
                      </a:r>
                      <a:r>
                        <a:rPr lang="en-IN" sz="2000" dirty="0" smtClean="0"/>
                        <a:t>                 14.505</a:t>
                      </a:r>
                      <a:endParaRPr lang="en-US" sz="20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 marL="68580" marR="6858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IN" sz="2000" dirty="0" err="1" smtClean="0"/>
                        <a:t>Chlorpyrifos</a:t>
                      </a:r>
                      <a:r>
                        <a:rPr lang="en-IN" sz="2000" dirty="0" smtClean="0"/>
                        <a:t>              14.762</a:t>
                      </a:r>
                      <a:endParaRPr lang="en-US" sz="2000" b="1" dirty="0">
                        <a:latin typeface="Bookman Old Style" pitchFamily="18" charset="0"/>
                      </a:endParaRPr>
                    </a:p>
                  </a:txBody>
                  <a:tcPr marL="68580" marR="6858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IN" sz="200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Quinalphos</a:t>
                      </a:r>
                      <a:r>
                        <a:rPr lang="en-IN" sz="2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               15.665</a:t>
                      </a:r>
                      <a:endParaRPr lang="en-US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 marL="68580" marR="6858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IN" sz="200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Phenthoate</a:t>
                      </a:r>
                      <a:r>
                        <a:rPr lang="en-IN" sz="2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               15.65</a:t>
                      </a:r>
                      <a:endParaRPr lang="en-US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 marL="68580" marR="6858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IN" sz="2000" dirty="0" err="1" smtClean="0"/>
                        <a:t>Ethion</a:t>
                      </a:r>
                      <a:r>
                        <a:rPr lang="en-IN" sz="2000" dirty="0" smtClean="0"/>
                        <a:t>                         17.47</a:t>
                      </a:r>
                      <a:endParaRPr lang="en-US" sz="2000" b="1" dirty="0">
                        <a:latin typeface="Bookman Old Style" pitchFamily="18" charset="0"/>
                      </a:endParaRPr>
                    </a:p>
                  </a:txBody>
                  <a:tcPr marL="68580" marR="6858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IN" sz="2000" dirty="0" err="1" smtClean="0"/>
                        <a:t>Acephate</a:t>
                      </a:r>
                      <a:r>
                        <a:rPr lang="en-IN" sz="2000" dirty="0" smtClean="0"/>
                        <a:t>                    19.731</a:t>
                      </a:r>
                      <a:endParaRPr lang="en-US" sz="2000" b="1" dirty="0">
                        <a:solidFill>
                          <a:srgbClr val="00B0F0"/>
                        </a:solidFill>
                        <a:latin typeface="Bookman Old Style" pitchFamily="18" charset="0"/>
                      </a:endParaRPr>
                    </a:p>
                  </a:txBody>
                  <a:tcPr marL="68580" marR="6858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dirty="0" err="1" smtClean="0"/>
                        <a:t>Omethoate</a:t>
                      </a:r>
                      <a:r>
                        <a:rPr lang="en-IN" sz="2000" dirty="0" smtClean="0"/>
                        <a:t>                 19.8</a:t>
                      </a:r>
                      <a:endParaRPr lang="en-US" sz="2000" b="1" dirty="0" smtClean="0">
                        <a:solidFill>
                          <a:srgbClr val="00B0F0"/>
                        </a:solidFill>
                        <a:latin typeface="Bookman Old Style" pitchFamily="18" charset="0"/>
                      </a:endParaRPr>
                    </a:p>
                  </a:txBody>
                  <a:tcPr marL="68580" marR="6858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 descr="C:\Users\Admin\Pictures\2019-12\IMG_20191219_124321 (1).jpg"/>
          <p:cNvPicPr/>
          <p:nvPr/>
        </p:nvPicPr>
        <p:blipFill>
          <a:blip r:embed="rId2" cstate="print"/>
          <a:srcRect r="31393" b="49129"/>
          <a:stretch>
            <a:fillRect/>
          </a:stretch>
        </p:blipFill>
        <p:spPr bwMode="auto">
          <a:xfrm>
            <a:off x="4171282" y="1424764"/>
            <a:ext cx="2846207" cy="4486938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051006" y="5996762"/>
            <a:ext cx="3942746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IN" dirty="0" smtClean="0"/>
              <a:t>Agrochemical shop at </a:t>
            </a:r>
            <a:r>
              <a:rPr lang="en-IN" dirty="0" err="1" smtClean="0"/>
              <a:t>Nedumkandam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2307" y="173739"/>
            <a:ext cx="4157996" cy="549276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IN" sz="2400" b="1" dirty="0" smtClean="0">
                <a:solidFill>
                  <a:srgbClr val="7030A0"/>
                </a:solidFill>
              </a:rPr>
              <a:t>Chromatogram of OP pesticides (CRM)</a:t>
            </a:r>
            <a:endParaRPr lang="en-US" sz="2400" b="1" dirty="0">
              <a:solidFill>
                <a:srgbClr val="7030A0"/>
              </a:solidFill>
            </a:endParaRPr>
          </a:p>
        </p:txBody>
      </p:sp>
      <p:graphicFrame>
        <p:nvGraphicFramePr>
          <p:cNvPr id="65538" name="Object 2"/>
          <p:cNvGraphicFramePr>
            <a:graphicFrameLocks noChangeAspect="1"/>
          </p:cNvGraphicFramePr>
          <p:nvPr/>
        </p:nvGraphicFramePr>
        <p:xfrm>
          <a:off x="399353" y="1080838"/>
          <a:ext cx="5282697" cy="3895201"/>
        </p:xfrm>
        <a:graphic>
          <a:graphicData uri="http://schemas.openxmlformats.org/presentationml/2006/ole">
            <p:oleObj spid="_x0000_s2050" name="Acrobat Document" r:id="rId3" imgW="3886052" imgH="5029200" progId="AcroExch.Document.DC">
              <p:embed/>
            </p:oleObj>
          </a:graphicData>
        </a:graphic>
      </p:graphicFrame>
      <p:pic>
        <p:nvPicPr>
          <p:cNvPr id="5" name="Picture 4" descr="C:\Users\Admin\Pictures\2020-01\IMG_20200104_0911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4952" y="1169582"/>
            <a:ext cx="2585906" cy="3795823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043" y="354493"/>
            <a:ext cx="5207294" cy="528010"/>
          </a:xfrm>
        </p:spPr>
        <p:txBody>
          <a:bodyPr>
            <a:noAutofit/>
          </a:bodyPr>
          <a:lstStyle/>
          <a:p>
            <a:r>
              <a:rPr lang="en-IN" sz="2800" b="1" dirty="0" smtClean="0">
                <a:solidFill>
                  <a:srgbClr val="7030A0"/>
                </a:solidFill>
              </a:rPr>
              <a:t>Open well- Confirmation in LCMS needed</a:t>
            </a:r>
            <a:endParaRPr lang="en-US" sz="2800" b="1" dirty="0">
              <a:solidFill>
                <a:srgbClr val="7030A0"/>
              </a:solidFill>
            </a:endParaRPr>
          </a:p>
        </p:txBody>
      </p:sp>
      <p:graphicFrame>
        <p:nvGraphicFramePr>
          <p:cNvPr id="66562" name="Object 2"/>
          <p:cNvGraphicFramePr>
            <a:graphicFrameLocks noChangeAspect="1"/>
          </p:cNvGraphicFramePr>
          <p:nvPr/>
        </p:nvGraphicFramePr>
        <p:xfrm>
          <a:off x="1892457" y="1267485"/>
          <a:ext cx="5400109" cy="5187636"/>
        </p:xfrm>
        <a:graphic>
          <a:graphicData uri="http://schemas.openxmlformats.org/presentationml/2006/ole">
            <p:oleObj spid="_x0000_s3074" name="Acrobat Document" r:id="rId3" imgW="3886052" imgH="5029200" progId="AcroExch.Document.DC">
              <p:embed/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3075" y="365126"/>
            <a:ext cx="4046353" cy="65560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IN" sz="2400" b="1" dirty="0" smtClean="0">
                <a:solidFill>
                  <a:srgbClr val="7030A0"/>
                </a:solidFill>
              </a:rPr>
              <a:t>Chromatogram of samples from Stream </a:t>
            </a:r>
            <a:endParaRPr lang="en-US" sz="2400" b="1" dirty="0">
              <a:solidFill>
                <a:srgbClr val="7030A0"/>
              </a:solidFill>
            </a:endParaRPr>
          </a:p>
        </p:txBody>
      </p:sp>
      <p:graphicFrame>
        <p:nvGraphicFramePr>
          <p:cNvPr id="70658" name="Object 2"/>
          <p:cNvGraphicFramePr>
            <a:graphicFrameLocks noChangeAspect="1"/>
          </p:cNvGraphicFramePr>
          <p:nvPr/>
        </p:nvGraphicFramePr>
        <p:xfrm>
          <a:off x="2613788" y="1158950"/>
          <a:ext cx="2914650" cy="4061637"/>
        </p:xfrm>
        <a:graphic>
          <a:graphicData uri="http://schemas.openxmlformats.org/presentationml/2006/ole">
            <p:oleObj spid="_x0000_s4098" name="Acrobat Document" r:id="rId3" imgW="3886052" imgH="5029200" progId="AcroExch.Document.DC">
              <p:embed/>
            </p:oleObj>
          </a:graphicData>
        </a:graphic>
      </p:graphicFrame>
      <p:pic>
        <p:nvPicPr>
          <p:cNvPr id="4" name="Content Placeholder 15" descr="IMG_20200916_14323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6096000" y="4495800"/>
            <a:ext cx="2763309" cy="2072482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469" y="226903"/>
            <a:ext cx="2722600" cy="581172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Chromatogram of OC std</a:t>
            </a:r>
            <a:endParaRPr lang="en-US" sz="2400" b="1" dirty="0">
              <a:solidFill>
                <a:srgbClr val="7030A0"/>
              </a:solidFill>
            </a:endParaRPr>
          </a:p>
        </p:txBody>
      </p:sp>
      <p:graphicFrame>
        <p:nvGraphicFramePr>
          <p:cNvPr id="106498" name="Object 2"/>
          <p:cNvGraphicFramePr>
            <a:graphicFrameLocks noChangeAspect="1"/>
          </p:cNvGraphicFramePr>
          <p:nvPr/>
        </p:nvGraphicFramePr>
        <p:xfrm>
          <a:off x="2485807" y="1017147"/>
          <a:ext cx="3551222" cy="4381877"/>
        </p:xfrm>
        <a:graphic>
          <a:graphicData uri="http://schemas.openxmlformats.org/presentationml/2006/ole">
            <p:oleObj spid="_x0000_s5122" name="Acrobat Document" r:id="rId3" imgW="3886052" imgH="5029200" progId="AcroExch.Document.DC">
              <p:embed/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3075" y="365126"/>
            <a:ext cx="5178720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IN" sz="2400" b="1" dirty="0" smtClean="0">
                <a:solidFill>
                  <a:srgbClr val="7030A0"/>
                </a:solidFill>
              </a:rPr>
              <a:t>OC pesticides detected- </a:t>
            </a:r>
            <a:r>
              <a:rPr lang="en-IN" sz="1800" b="1" dirty="0" smtClean="0">
                <a:solidFill>
                  <a:srgbClr val="7030A0"/>
                </a:solidFill>
              </a:rPr>
              <a:t>Confirmation in GCMS required</a:t>
            </a:r>
            <a:endParaRPr lang="en-US" sz="1800" b="1" dirty="0">
              <a:solidFill>
                <a:srgbClr val="7030A0"/>
              </a:solidFill>
            </a:endParaRPr>
          </a:p>
        </p:txBody>
      </p:sp>
      <p:graphicFrame>
        <p:nvGraphicFramePr>
          <p:cNvPr id="68610" name="Object 2"/>
          <p:cNvGraphicFramePr>
            <a:graphicFrameLocks noChangeAspect="1"/>
          </p:cNvGraphicFramePr>
          <p:nvPr/>
        </p:nvGraphicFramePr>
        <p:xfrm>
          <a:off x="2864547" y="1828800"/>
          <a:ext cx="2914650" cy="4811172"/>
        </p:xfrm>
        <a:graphic>
          <a:graphicData uri="http://schemas.openxmlformats.org/presentationml/2006/ole">
            <p:oleObj spid="_x0000_s6146" name="Acrobat Document" r:id="rId3" imgW="3886052" imgH="5029200" progId="AcroExch.Document.DC">
              <p:embed/>
            </p:oleObj>
          </a:graphicData>
        </a:graphic>
      </p:graphicFrame>
      <p:pic>
        <p:nvPicPr>
          <p:cNvPr id="4" name="Picture 3" descr="C:\Users\Admin\Pictures\2019-12\IMG_20191219_135418 (1).jpg"/>
          <p:cNvPicPr/>
          <p:nvPr/>
        </p:nvPicPr>
        <p:blipFill>
          <a:blip r:embed="rId4" cstate="print"/>
          <a:srcRect l="8455" r="15743" b="47778"/>
          <a:stretch>
            <a:fillRect/>
          </a:stretch>
        </p:blipFill>
        <p:spPr bwMode="auto">
          <a:xfrm>
            <a:off x="7620000" y="3048000"/>
            <a:ext cx="1524000" cy="9144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00F469-29F7-466F-A4DA-2C6724DA0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638" y="18256"/>
            <a:ext cx="6772275" cy="938675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ANALYTICAL RESULTS OF IN LCMSMS</a:t>
            </a:r>
            <a:endParaRPr lang="en-US" sz="2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AF18A4-34DA-4A47-9DF5-0577220EF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Data analysis and results of field/laboratory investigations and computer simulations etc.</a:t>
            </a:r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14673" y="1606162"/>
          <a:ext cx="7846827" cy="6177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798"/>
                <a:gridCol w="1913861"/>
                <a:gridCol w="2108438"/>
                <a:gridCol w="1569365"/>
                <a:gridCol w="1569365"/>
              </a:tblGrid>
              <a:tr h="585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Sl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No.</a:t>
                      </a: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Name of  Pesticides  (</a:t>
                      </a:r>
                      <a:r>
                        <a:rPr lang="en-US" sz="1600" b="1" dirty="0" err="1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ug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/L)-2019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</a:t>
                      </a: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Stream (</a:t>
                      </a:r>
                      <a:r>
                        <a:rPr lang="en-US" sz="1600" b="1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Anakkara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)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OW (</a:t>
                      </a:r>
                      <a:r>
                        <a:rPr lang="en-US" sz="1600" b="1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Parathode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) 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BW (</a:t>
                      </a:r>
                      <a:r>
                        <a:rPr lang="en-US" sz="1600" b="1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Karithode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)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20826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Metalaxyl</a:t>
                      </a:r>
                      <a:endParaRPr lang="en-US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0.00813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0.02062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0.00754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28242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Carbendazim</a:t>
                      </a:r>
                      <a:endParaRPr lang="en-US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0.000932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0.00306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BDL</a:t>
                      </a:r>
                      <a:endParaRPr lang="en-US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20826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Triazophos</a:t>
                      </a:r>
                      <a:endParaRPr lang="en-US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0.001476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0.001508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0.02154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20826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Ethion</a:t>
                      </a:r>
                      <a:endParaRPr lang="en-US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0.1627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0.00088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0.00227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20826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5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Profenophos</a:t>
                      </a:r>
                      <a:endParaRPr lang="en-US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0.00449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0.00251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0.1387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20826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6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Chlorpyrifos</a:t>
                      </a:r>
                      <a:endParaRPr lang="en-US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0.309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2.51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0.0685</a:t>
                      </a: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20826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7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Chlorpyrifos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methyl</a:t>
                      </a:r>
                      <a:endParaRPr lang="en-US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0.305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2.4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BDL</a:t>
                      </a:r>
                      <a:endParaRPr lang="en-US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20826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8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Bifenthrin</a:t>
                      </a:r>
                      <a:endParaRPr lang="en-US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0.0303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BDL</a:t>
                      </a:r>
                      <a:endParaRPr lang="en-US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0.0182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20826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9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Buprafeacin</a:t>
                      </a:r>
                      <a:endParaRPr lang="en-US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0.001032</a:t>
                      </a: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0.001816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0.000946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20826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10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Lamda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Cyhalothrin</a:t>
                      </a:r>
                      <a:endParaRPr lang="en-US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0.0549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BDL</a:t>
                      </a: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BDL</a:t>
                      </a: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20826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11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Monocrotophos</a:t>
                      </a:r>
                      <a:endParaRPr lang="en-US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0.001144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BDL</a:t>
                      </a: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BDL</a:t>
                      </a: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20826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12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Phenthoate</a:t>
                      </a:r>
                      <a:endParaRPr lang="en-US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0.01022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0.0387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0.0336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20826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12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Malathion</a:t>
                      </a:r>
                      <a:endParaRPr lang="en-US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BDL</a:t>
                      </a: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0.01299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BDL</a:t>
                      </a:r>
                      <a:endParaRPr lang="en-US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20826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13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Difinconazole</a:t>
                      </a:r>
                      <a:endParaRPr lang="en-US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BDL</a:t>
                      </a: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0.00241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0.00685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20826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14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Propiconazole</a:t>
                      </a:r>
                      <a:endParaRPr lang="en-US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BDL</a:t>
                      </a: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BDL</a:t>
                      </a: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0.00749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20826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15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Fenithrothion</a:t>
                      </a:r>
                      <a:endParaRPr lang="en-US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BDL</a:t>
                      </a: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BDL</a:t>
                      </a: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0.1301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20826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16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BHC alpha</a:t>
                      </a:r>
                      <a:endParaRPr lang="en-US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0.0099098</a:t>
                      </a: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0.0004808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0.0100816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20826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17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BHC beta</a:t>
                      </a:r>
                      <a:endParaRPr lang="en-US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0.0100074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0.000486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0.0094408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20826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18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BHC delta</a:t>
                      </a:r>
                      <a:endParaRPr lang="en-US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0.0100126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0.0003082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0.0095836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20826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19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BHC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gama</a:t>
                      </a:r>
                      <a:endParaRPr lang="en-US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BDL</a:t>
                      </a:r>
                      <a:endParaRPr lang="en-US" sz="11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0.0103476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BDL</a:t>
                      </a:r>
                      <a:endParaRPr lang="en-US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20826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20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Endosulfan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I</a:t>
                      </a:r>
                      <a:endParaRPr lang="en-US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0.0072632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BDL</a:t>
                      </a: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BDL</a:t>
                      </a: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  <a:tr h="20826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21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Endosulfan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Sulphate</a:t>
                      </a:r>
                      <a:endParaRPr lang="en-US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0.2410396</a:t>
                      </a: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0.024698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0.2341622</a:t>
                      </a: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27334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960" y="258764"/>
            <a:ext cx="8422481" cy="923925"/>
          </a:xfrm>
          <a:solidFill>
            <a:schemeClr val="accent6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IN" sz="2400" b="1" dirty="0" smtClean="0">
                <a:solidFill>
                  <a:srgbClr val="7030A0"/>
                </a:solidFill>
              </a:rPr>
              <a:t>List of pesticides confirmed by LCMSMS</a:t>
            </a:r>
            <a:br>
              <a:rPr lang="en-IN" sz="2400" b="1" dirty="0" smtClean="0">
                <a:solidFill>
                  <a:srgbClr val="7030A0"/>
                </a:solidFill>
              </a:rPr>
            </a:br>
            <a:r>
              <a:rPr lang="en-IN" sz="1400" b="1" dirty="0" smtClean="0">
                <a:solidFill>
                  <a:srgbClr val="7030A0"/>
                </a:solidFill>
              </a:rPr>
              <a:t>Altogether 60 pesticide molecules extensively used for spice cultivation have been analysed based on abundance of two major ions</a:t>
            </a:r>
            <a:endParaRPr lang="en-US" sz="1400" b="1" dirty="0">
              <a:solidFill>
                <a:srgbClr val="7030A0"/>
              </a:solidFill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984649" y="1103630"/>
          <a:ext cx="7549751" cy="6181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963"/>
                <a:gridCol w="1300953"/>
                <a:gridCol w="1026240"/>
                <a:gridCol w="943719"/>
                <a:gridCol w="943719"/>
                <a:gridCol w="1059248"/>
                <a:gridCol w="828190"/>
                <a:gridCol w="943719"/>
              </a:tblGrid>
              <a:tr h="44774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Sl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No.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Organophosphates 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Synthetic 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pyrethroids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Carbamates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Neonicotinoid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Fungicides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Pyrazole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Others</a:t>
                      </a:r>
                    </a:p>
                  </a:txBody>
                  <a:tcPr marL="4763" marR="4763" marT="6350" marB="0" anchor="b"/>
                </a:tc>
              </a:tr>
              <a:tr h="39249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Triazophos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Befenthrin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Methomyl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Thiamethoxam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Propiconazole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Fenpyroximate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Fipronil</a:t>
                      </a:r>
                    </a:p>
                  </a:txBody>
                  <a:tcPr marL="4763" marR="4763" marT="6350" marB="0" anchor="b"/>
                </a:tc>
              </a:tr>
              <a:tr h="39249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Azinphos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ethyl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Lambda 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Cyhalothrin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Adicarb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Acetamiprid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Metalaxyl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Propargite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</a:tr>
              <a:tr h="39249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Chlorfenvinfos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Fenpropathrin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Carbofuran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Clothianidin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Tebuconazole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Spiromefesin</a:t>
                      </a:r>
                    </a:p>
                  </a:txBody>
                  <a:tcPr marL="4763" marR="4763" marT="6350" marB="0" anchor="b"/>
                </a:tc>
              </a:tr>
              <a:tr h="19912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Acephate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Fenvalerate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Indoxacarb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Imidacloprid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Carbendazim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Buprafesin</a:t>
                      </a:r>
                    </a:p>
                  </a:txBody>
                  <a:tcPr marL="4763" marR="4763" marT="6350" marB="0" anchor="b"/>
                </a:tc>
              </a:tr>
              <a:tr h="19912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Omethoate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Deltamethrin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Prochloraz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19912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Dimethoate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Tiacloprid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19912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Ethion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Spinosad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19912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Iprobenfos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Difenconazole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19912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Malathion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Flusilazole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19912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Methamidofos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Hexythiazole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19912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Phorate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19912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Phosalone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19912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Phosmet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19912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Profenfos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19912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Chlorpyriphos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39249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Chlorpyriphos methyl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19912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Parathion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19912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Methyl demeton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19912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Mevinphos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19912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Azinphos methyl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19912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Monocrotophos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19912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Phenthoate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457200"/>
            <a:ext cx="6248400" cy="6019800"/>
          </a:xfrm>
        </p:spPr>
        <p:txBody>
          <a:bodyPr>
            <a:normAutofit fontScale="92500" lnSpcReduction="10000"/>
          </a:bodyPr>
          <a:lstStyle/>
          <a:p>
            <a:pPr algn="l">
              <a:buFont typeface="Wingdings" pitchFamily="2" charset="2"/>
              <a:buChar char="Ø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Cardamom is known as ‘Queen of Spices’</a:t>
            </a:r>
          </a:p>
          <a:p>
            <a:pPr algn="l"/>
            <a:endParaRPr lang="en-US" sz="1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High Export potential</a:t>
            </a:r>
          </a:p>
          <a:p>
            <a:pPr algn="l">
              <a:buFont typeface="Wingdings" pitchFamily="2" charset="2"/>
              <a:buChar char="Ø"/>
            </a:pPr>
            <a:endParaRPr lang="en-US" sz="1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Major cardamom producers in India 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1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Kerala – 70% </a:t>
            </a:r>
          </a:p>
          <a:p>
            <a:pPr algn="l"/>
            <a:r>
              <a:rPr lang="en-US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Karnataka – 20% 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Tamil Nadu – 10% </a:t>
            </a:r>
          </a:p>
          <a:p>
            <a:pPr algn="l">
              <a:buFont typeface="Wingdings" pitchFamily="2" charset="2"/>
              <a:buChar char="Ø"/>
            </a:pPr>
            <a:endParaRPr lang="en-US" sz="1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Cultivates  above 900-1200 m</a:t>
            </a:r>
          </a:p>
          <a:p>
            <a:pPr algn="l"/>
            <a:endParaRPr lang="en-US" sz="1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IN" sz="1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Domestic Price/Kg-  Rs. 2000/-</a:t>
            </a:r>
            <a:endParaRPr lang="en-US" sz="18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Idukki</a:t>
            </a:r>
            <a:r>
              <a:rPr lang="en-US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district is the major cardamom-producing area       	in Kerala.</a:t>
            </a:r>
          </a:p>
          <a:p>
            <a:pPr algn="l"/>
            <a:endParaRPr lang="en-US" sz="1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SzPct val="72000"/>
              <a:buFont typeface="Wingdings" pitchFamily="2" charset="2"/>
              <a:buChar char="Ø"/>
            </a:pPr>
            <a:r>
              <a:rPr lang="en-US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Udumbanchola</a:t>
            </a:r>
            <a:r>
              <a:rPr lang="en-US" sz="1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, </a:t>
            </a:r>
            <a:r>
              <a:rPr lang="en-US" sz="1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Peermedu</a:t>
            </a:r>
            <a:r>
              <a:rPr lang="en-US" sz="1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and </a:t>
            </a:r>
            <a:r>
              <a:rPr lang="en-US" sz="1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Devikulam</a:t>
            </a:r>
            <a:r>
              <a:rPr lang="en-US" sz="1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Taluk</a:t>
            </a:r>
            <a:r>
              <a:rPr lang="en-US" sz="1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-          	Cardamom    </a:t>
            </a:r>
            <a:r>
              <a:rPr lang="en-US" sz="1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Cardamom</a:t>
            </a:r>
            <a:r>
              <a:rPr lang="en-US" sz="1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Hill Reserve (CHR) </a:t>
            </a:r>
            <a:r>
              <a:rPr lang="en-US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en-US" sz="1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Idukki</a:t>
            </a:r>
            <a:r>
              <a:rPr lang="en-US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district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l">
              <a:buSzPct val="72000"/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Other </a:t>
            </a:r>
            <a:r>
              <a:rPr lang="en-US" sz="2000" b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pantation</a:t>
            </a:r>
            <a:r>
              <a:rPr lang="en-US" sz="2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crops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Tea, black pepper, rubber, coffee, ginger, turmeric, nutmeg etc. </a:t>
            </a:r>
          </a:p>
          <a:p>
            <a:pPr algn="l"/>
            <a:endParaRPr lang="en-US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Clr>
                <a:srgbClr val="00B0F0"/>
              </a:buClr>
              <a:buFont typeface="Wingdings" pitchFamily="2" charset="2"/>
              <a:buChar char="Ø"/>
            </a:pPr>
            <a:endParaRPr lang="en-US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 descr="images.jpg"/>
          <p:cNvPicPr>
            <a:picLocks noChangeAspect="1"/>
          </p:cNvPicPr>
          <p:nvPr/>
        </p:nvPicPr>
        <p:blipFill rotWithShape="1">
          <a:blip r:embed="rId3"/>
          <a:srcRect b="7543"/>
          <a:stretch/>
        </p:blipFill>
        <p:spPr>
          <a:xfrm>
            <a:off x="6477000" y="2590800"/>
            <a:ext cx="2667000" cy="225446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/>
          <a:srcRect r="13965"/>
          <a:stretch/>
        </p:blipFill>
        <p:spPr bwMode="auto">
          <a:xfrm>
            <a:off x="6521669" y="228600"/>
            <a:ext cx="2622331" cy="218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C:\Users\compu1\Desktop\images\green-cardamom-250x250.jpg"/>
          <p:cNvPicPr>
            <a:picLocks noChangeAspect="1" noChangeArrowheads="1"/>
          </p:cNvPicPr>
          <p:nvPr/>
        </p:nvPicPr>
        <p:blipFill rotWithShape="1">
          <a:blip r:embed="rId5"/>
          <a:srcRect l="27364" t="15915" b="20424"/>
          <a:stretch/>
        </p:blipFill>
        <p:spPr bwMode="auto">
          <a:xfrm>
            <a:off x="6477000" y="5029200"/>
            <a:ext cx="2667000" cy="1736377"/>
          </a:xfrm>
          <a:prstGeom prst="rect">
            <a:avLst/>
          </a:prstGeom>
          <a:noFill/>
        </p:spPr>
      </p:pic>
      <p:pic>
        <p:nvPicPr>
          <p:cNvPr id="8" name="Picture 7" descr="images.jpg"/>
          <p:cNvPicPr>
            <a:picLocks noChangeAspect="1"/>
          </p:cNvPicPr>
          <p:nvPr/>
        </p:nvPicPr>
        <p:blipFill rotWithShape="1">
          <a:blip r:embed="rId3"/>
          <a:srcRect b="7543"/>
          <a:stretch/>
        </p:blipFill>
        <p:spPr>
          <a:xfrm>
            <a:off x="6477000" y="2571744"/>
            <a:ext cx="2667000" cy="22544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540544" y="0"/>
            <a:ext cx="7974806" cy="1042988"/>
          </a:xfrm>
        </p:spPr>
        <p:txBody>
          <a:bodyPr/>
          <a:lstStyle/>
          <a:p>
            <a:pPr eaLnBrk="1" hangingPunct="1"/>
            <a:r>
              <a:rPr lang="en-IN" sz="3200" b="1" smtClean="0"/>
              <a:t>Pesticide residue detected in </a:t>
            </a:r>
            <a:r>
              <a:rPr lang="en-IN" sz="3200" b="1" smtClean="0">
                <a:solidFill>
                  <a:srgbClr val="FF00FF"/>
                </a:solidFill>
              </a:rPr>
              <a:t>open well </a:t>
            </a:r>
            <a:r>
              <a:rPr lang="en-IN" sz="3200" b="1" smtClean="0"/>
              <a:t>by LCMSMS</a:t>
            </a:r>
            <a:endParaRPr lang="en-US" sz="3200" b="1" smtClean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86991" y="979488"/>
          <a:ext cx="6882810" cy="5729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820"/>
                <a:gridCol w="1278884"/>
                <a:gridCol w="860351"/>
                <a:gridCol w="860351"/>
                <a:gridCol w="860351"/>
                <a:gridCol w="860351"/>
                <a:gridCol w="860351"/>
                <a:gridCol w="860351"/>
              </a:tblGrid>
              <a:tr h="316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Pre-monsoon (µg/L)</a:t>
                      </a:r>
                    </a:p>
                  </a:txBody>
                  <a:tcPr marL="4763" marR="4763" marT="635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Post-monsoon (µg/L)</a:t>
                      </a:r>
                    </a:p>
                  </a:txBody>
                  <a:tcPr marL="4763" marR="4763" marT="635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6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Sl No.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FF"/>
                          </a:solidFill>
                          <a:latin typeface="Calibri"/>
                        </a:rPr>
                        <a:t>Pesticide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OW1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OW2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OW3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OW1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OW2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OW3</a:t>
                      </a:r>
                    </a:p>
                  </a:txBody>
                  <a:tcPr marL="4763" marR="4763" marT="6350" marB="0" anchor="b"/>
                </a:tc>
              </a:tr>
              <a:tr h="316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accent6"/>
                          </a:solidFill>
                          <a:latin typeface="Calibri"/>
                        </a:rPr>
                        <a:t>Location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chemeClr val="accent6"/>
                          </a:solidFill>
                          <a:latin typeface="Calibri"/>
                        </a:rPr>
                        <a:t>Kombayar</a:t>
                      </a:r>
                      <a:endParaRPr lang="en-US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chemeClr val="accent6"/>
                          </a:solidFill>
                          <a:latin typeface="Calibri"/>
                        </a:rPr>
                        <a:t>Konnathadi</a:t>
                      </a:r>
                      <a:endParaRPr lang="en-US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chemeClr val="accent6"/>
                          </a:solidFill>
                          <a:latin typeface="Calibri"/>
                        </a:rPr>
                        <a:t>Myladumpara</a:t>
                      </a:r>
                      <a:endParaRPr lang="en-US" sz="12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chemeClr val="accent6"/>
                          </a:solidFill>
                          <a:latin typeface="Calibri"/>
                        </a:rPr>
                        <a:t>Parathode</a:t>
                      </a:r>
                      <a:endParaRPr lang="en-US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chemeClr val="accent6"/>
                          </a:solidFill>
                          <a:latin typeface="Calibri"/>
                        </a:rPr>
                        <a:t>Karithode</a:t>
                      </a:r>
                      <a:endParaRPr lang="en-US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chemeClr val="accent6"/>
                          </a:solidFill>
                          <a:latin typeface="Calibri"/>
                        </a:rPr>
                        <a:t>Thottikkanam</a:t>
                      </a:r>
                      <a:endParaRPr lang="en-US" sz="12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</a:tr>
              <a:tr h="31668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Phenthoate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0.8765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31668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Fenpropathrin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31668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Buprafesin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0.00878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0.0103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0.009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0.0137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0.0234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0.0145</a:t>
                      </a:r>
                    </a:p>
                  </a:txBody>
                  <a:tcPr marL="4763" marR="4763" marT="6350" marB="0" anchor="b"/>
                </a:tc>
              </a:tr>
              <a:tr h="37421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Profenophos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0.0071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0.0494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0.125</a:t>
                      </a:r>
                    </a:p>
                  </a:txBody>
                  <a:tcPr marL="4763" marR="4763" marT="6350" marB="0" anchor="b"/>
                </a:tc>
              </a:tr>
              <a:tr h="31668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Chlorpyriphos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methyl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0.0791</a:t>
                      </a:r>
                    </a:p>
                  </a:txBody>
                  <a:tcPr marL="4763" marR="4763" marT="6350" marB="0" anchor="b"/>
                </a:tc>
              </a:tr>
              <a:tr h="31668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Iprobenfos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0.00395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0.00311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0.0052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0.011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0.0037</a:t>
                      </a:r>
                    </a:p>
                  </a:txBody>
                  <a:tcPr marL="4763" marR="4763" marT="6350" marB="0" anchor="b"/>
                </a:tc>
              </a:tr>
              <a:tr h="31668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Triazophos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0.0051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0.0094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0.0055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0.0056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0.058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0.0872</a:t>
                      </a:r>
                    </a:p>
                  </a:txBody>
                  <a:tcPr marL="4763" marR="4763" marT="6350" marB="0" anchor="b"/>
                </a:tc>
              </a:tr>
              <a:tr h="31668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Metalaxyl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0.00778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0.0194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0.0169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1.165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0.298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0.016</a:t>
                      </a:r>
                    </a:p>
                  </a:txBody>
                  <a:tcPr marL="4763" marR="4763" marT="6350" marB="0" anchor="b"/>
                </a:tc>
              </a:tr>
              <a:tr h="31668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Fenitrothion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0.1959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1.29</a:t>
                      </a:r>
                    </a:p>
                  </a:txBody>
                  <a:tcPr marL="4763" marR="4763" marT="6350" marB="0" anchor="b"/>
                </a:tc>
              </a:tr>
              <a:tr h="31668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Methomyl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0.0061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0.0119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31668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Carbendazim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0.0139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0.0044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0.004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31668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Ethion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0.00767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0.00784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31668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Tebuconazole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0.0309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0.0064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0.0069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0.0043</a:t>
                      </a:r>
                    </a:p>
                  </a:txBody>
                  <a:tcPr marL="4763" marR="4763" marT="6350" marB="0" anchor="b"/>
                </a:tc>
              </a:tr>
              <a:tr h="32236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Oxydemeton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methyl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0.0085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0.0083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540544" y="0"/>
            <a:ext cx="7974806" cy="1042988"/>
          </a:xfrm>
        </p:spPr>
        <p:txBody>
          <a:bodyPr/>
          <a:lstStyle/>
          <a:p>
            <a:pPr eaLnBrk="1" hangingPunct="1"/>
            <a:r>
              <a:rPr lang="en-IN" sz="3200" b="1" smtClean="0"/>
              <a:t>Pesticide residue detected in </a:t>
            </a:r>
            <a:r>
              <a:rPr lang="en-IN" sz="3200" b="1" smtClean="0">
                <a:solidFill>
                  <a:srgbClr val="FF00FF"/>
                </a:solidFill>
              </a:rPr>
              <a:t>bore well </a:t>
            </a:r>
            <a:r>
              <a:rPr lang="en-IN" sz="3200" b="1" smtClean="0"/>
              <a:t>by LCMSMS</a:t>
            </a:r>
            <a:endParaRPr lang="en-US" sz="3200" b="1" smtClean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560785" y="858839"/>
          <a:ext cx="7855524" cy="5791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196"/>
                <a:gridCol w="1285409"/>
                <a:gridCol w="871302"/>
                <a:gridCol w="871302"/>
                <a:gridCol w="871302"/>
                <a:gridCol w="871302"/>
                <a:gridCol w="871302"/>
                <a:gridCol w="871302"/>
                <a:gridCol w="885107"/>
              </a:tblGrid>
              <a:tr h="2995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Pre-monsoon (µg/L)</a:t>
                      </a:r>
                    </a:p>
                  </a:txBody>
                  <a:tcPr marL="4763" marR="4763" marT="635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Post-monsoon (µg/L)</a:t>
                      </a:r>
                    </a:p>
                  </a:txBody>
                  <a:tcPr marL="4763" marR="4763" marT="635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2995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Sl No.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Pesticide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BW1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BW2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BW3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BW1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BW2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BW3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2995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Location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Thottikkanam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Konnathadi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Myladumpara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Parathod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Karithode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Thottikkanam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2995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Phenthoate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1.512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0.205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2995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Fenpropathrin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0.259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0.243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2995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err="1">
                          <a:solidFill>
                            <a:srgbClr val="C00E74"/>
                          </a:solidFill>
                          <a:latin typeface="Calibri"/>
                        </a:rPr>
                        <a:t>Buprafesin</a:t>
                      </a:r>
                      <a:endParaRPr lang="en-US" sz="1400" b="1" i="0" u="none" strike="noStrike" dirty="0">
                        <a:solidFill>
                          <a:srgbClr val="C00E74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0.024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0.0057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0.0053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0.0121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0.0177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0.012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whitefly,mealybug</a:t>
                      </a:r>
                    </a:p>
                  </a:txBody>
                  <a:tcPr marL="4763" marR="4763" marT="6350" marB="0" anchor="b"/>
                </a:tc>
              </a:tr>
              <a:tr h="2995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Profenofos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0.02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0.0708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3722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Chlorpyrifos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methyl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0.1494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0.0601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0.1795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0.113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rootgrub</a:t>
                      </a:r>
                    </a:p>
                  </a:txBody>
                  <a:tcPr marL="4763" marR="4763" marT="6350" marB="0" anchor="b"/>
                </a:tc>
              </a:tr>
              <a:tr h="2995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Iprobenfos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0.0068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0.0034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2995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err="1">
                          <a:solidFill>
                            <a:srgbClr val="C00E74"/>
                          </a:solidFill>
                          <a:latin typeface="Calibri"/>
                        </a:rPr>
                        <a:t>Triazophos</a:t>
                      </a:r>
                      <a:endParaRPr lang="en-US" sz="1400" b="1" i="0" u="none" strike="noStrike" dirty="0">
                        <a:solidFill>
                          <a:srgbClr val="C00E74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0.00975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0.0038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0.0057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0.0248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0.006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trips</a:t>
                      </a:r>
                    </a:p>
                  </a:txBody>
                  <a:tcPr marL="4763" marR="4763" marT="6350" marB="0" anchor="b"/>
                </a:tc>
              </a:tr>
              <a:tr h="2995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err="1">
                          <a:solidFill>
                            <a:srgbClr val="C00E74"/>
                          </a:solidFill>
                          <a:latin typeface="Calibri"/>
                        </a:rPr>
                        <a:t>Metalaxyl</a:t>
                      </a:r>
                      <a:endParaRPr lang="en-US" sz="1400" b="1" i="0" u="none" strike="noStrike" dirty="0">
                        <a:solidFill>
                          <a:srgbClr val="C00E74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0.004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0.0066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0.0051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0.0125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0.044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0.007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fungicide</a:t>
                      </a:r>
                    </a:p>
                  </a:txBody>
                  <a:tcPr marL="4763" marR="4763" marT="6350" marB="0" anchor="b"/>
                </a:tc>
              </a:tr>
              <a:tr h="2995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Fenitrothion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0.041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2995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Methomyl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0.0047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0.0065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2995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Carbendazim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0.0066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0.0033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0.00363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2995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Iprobenfos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0.0063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2995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Tebuconazole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2995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Fenitrothion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0.0993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2995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Difenconazole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0.0084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540544" y="0"/>
            <a:ext cx="7974806" cy="1042988"/>
          </a:xfrm>
        </p:spPr>
        <p:txBody>
          <a:bodyPr/>
          <a:lstStyle/>
          <a:p>
            <a:pPr eaLnBrk="1" hangingPunct="1"/>
            <a:r>
              <a:rPr lang="en-IN" sz="3200" b="1" smtClean="0"/>
              <a:t>Pesticide residue detected in </a:t>
            </a:r>
            <a:r>
              <a:rPr lang="en-IN" sz="3200" b="1" smtClean="0">
                <a:solidFill>
                  <a:srgbClr val="FF00FF"/>
                </a:solidFill>
              </a:rPr>
              <a:t>Streams </a:t>
            </a:r>
            <a:r>
              <a:rPr lang="en-IN" sz="3200" b="1" smtClean="0"/>
              <a:t>by LCMSMS</a:t>
            </a:r>
            <a:endParaRPr lang="en-US" sz="3200" b="1" smtClean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560785" y="858839"/>
          <a:ext cx="7218216" cy="5701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815"/>
                <a:gridCol w="1374739"/>
                <a:gridCol w="902277"/>
                <a:gridCol w="902277"/>
                <a:gridCol w="902277"/>
                <a:gridCol w="902277"/>
                <a:gridCol w="902277"/>
                <a:gridCol w="902277"/>
              </a:tblGrid>
              <a:tr h="27653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Pre-monsoon (µg/L)</a:t>
                      </a:r>
                    </a:p>
                  </a:txBody>
                  <a:tcPr marL="4763" marR="4763" marT="635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Post-monsoon (µg/L)</a:t>
                      </a:r>
                    </a:p>
                  </a:txBody>
                  <a:tcPr marL="4763" marR="4763" marT="635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653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Sl No.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Pesticide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Stream1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Stream2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Stream3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Stream1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Stream2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Stream3</a:t>
                      </a:r>
                    </a:p>
                  </a:txBody>
                  <a:tcPr marL="4763" marR="4763" marT="6350" marB="0" anchor="b"/>
                </a:tc>
              </a:tr>
              <a:tr h="27653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Location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Kombayar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Parathode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Myladumpara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Parathode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Karithode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Thottikkanam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</a:tr>
              <a:tr h="27653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Phenthoate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0.0619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0.2185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27653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Fenpropathrin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2.11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27653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err="1">
                          <a:solidFill>
                            <a:srgbClr val="0000FF"/>
                          </a:solidFill>
                          <a:latin typeface="Calibri"/>
                        </a:rPr>
                        <a:t>Buprafesin</a:t>
                      </a:r>
                      <a:endParaRPr lang="en-US" sz="16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0.0243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0.0259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0.0094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0.0144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0.017</a:t>
                      </a:r>
                    </a:p>
                  </a:txBody>
                  <a:tcPr marL="4763" marR="4763" marT="6350" marB="0" anchor="b"/>
                </a:tc>
              </a:tr>
              <a:tr h="27653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Profenofos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0.008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27653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Chlorpyriphos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methyl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0.123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0.0668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1.975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27653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err="1">
                          <a:solidFill>
                            <a:srgbClr val="0000FF"/>
                          </a:solidFill>
                          <a:latin typeface="Calibri"/>
                        </a:rPr>
                        <a:t>Iprobenfos</a:t>
                      </a:r>
                      <a:endParaRPr lang="en-US" sz="16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0.00376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0.0055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0.0063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27653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err="1">
                          <a:solidFill>
                            <a:srgbClr val="0000FF"/>
                          </a:solidFill>
                          <a:latin typeface="Calibri"/>
                        </a:rPr>
                        <a:t>Triazophos</a:t>
                      </a:r>
                      <a:endParaRPr lang="en-US" sz="16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0.958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0.0042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0.0084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0.0158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0.0086</a:t>
                      </a:r>
                    </a:p>
                  </a:txBody>
                  <a:tcPr marL="4763" marR="4763" marT="6350" marB="0" anchor="b"/>
                </a:tc>
              </a:tr>
              <a:tr h="34365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err="1">
                          <a:solidFill>
                            <a:srgbClr val="0000FF"/>
                          </a:solidFill>
                          <a:latin typeface="Calibri"/>
                        </a:rPr>
                        <a:t>Metalaxyl</a:t>
                      </a:r>
                      <a:endParaRPr lang="en-US" sz="16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0.5645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0.2485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0.0137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0.594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0.2365</a:t>
                      </a:r>
                    </a:p>
                  </a:txBody>
                  <a:tcPr marL="4763" marR="4763" marT="6350" marB="0" anchor="b"/>
                </a:tc>
              </a:tr>
              <a:tr h="27653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err="1">
                          <a:solidFill>
                            <a:srgbClr val="0000FF"/>
                          </a:solidFill>
                          <a:latin typeface="Calibri"/>
                        </a:rPr>
                        <a:t>Fenitrothion</a:t>
                      </a:r>
                      <a:endParaRPr lang="en-US" sz="16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0.276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0.1947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0.069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0.202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0.169</a:t>
                      </a:r>
                    </a:p>
                  </a:txBody>
                  <a:tcPr marL="4763" marR="4763" marT="6350" marB="0" anchor="b"/>
                </a:tc>
              </a:tr>
              <a:tr h="27653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Methomyl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0.0103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27653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err="1">
                          <a:solidFill>
                            <a:srgbClr val="0000FF"/>
                          </a:solidFill>
                          <a:latin typeface="Calibri"/>
                        </a:rPr>
                        <a:t>Carbendazim</a:t>
                      </a:r>
                      <a:endParaRPr lang="en-US" sz="16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0.0101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0.00953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0.0066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0.027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27653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err="1">
                          <a:solidFill>
                            <a:srgbClr val="0000FF"/>
                          </a:solidFill>
                          <a:latin typeface="Calibri"/>
                        </a:rPr>
                        <a:t>Ethion</a:t>
                      </a:r>
                      <a:endParaRPr lang="en-US" sz="16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0.0115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0.011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0.125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0.0969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0.035</a:t>
                      </a:r>
                    </a:p>
                  </a:txBody>
                  <a:tcPr marL="4763" marR="4763" marT="6350" marB="0" anchor="b"/>
                </a:tc>
              </a:tr>
              <a:tr h="27653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err="1">
                          <a:solidFill>
                            <a:srgbClr val="0000FF"/>
                          </a:solidFill>
                          <a:latin typeface="Calibri"/>
                        </a:rPr>
                        <a:t>Tebuconazole</a:t>
                      </a:r>
                      <a:endParaRPr lang="en-US" sz="16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0.0798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0.108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0.0181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0.0042</a:t>
                      </a:r>
                    </a:p>
                  </a:txBody>
                  <a:tcPr marL="4763" marR="4763" marT="6350" marB="0" anchor="b"/>
                </a:tc>
              </a:tr>
              <a:tr h="27653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Difenconazole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0.0028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0.0064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27653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Chlorpyrifos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1.765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27653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Propiconazole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0.199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0.0588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  <a:tr h="27653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Imidacloprid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763" marR="4763" marT="6350" marB="0" anchor="b"/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Content Placeholder 3" descr="0001 (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87292" y="0"/>
            <a:ext cx="3611165" cy="6858000"/>
          </a:xfrm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14313" y="1108076"/>
            <a:ext cx="2445544" cy="92333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r>
              <a:rPr lang="en-IN"/>
              <a:t>Chromatogram of pesticide stds in LCMSMS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Content Placeholder 3" descr="0001 (4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662362" y="0"/>
            <a:ext cx="3634979" cy="6858000"/>
          </a:xfrm>
        </p:spPr>
      </p:pic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658416" y="839789"/>
            <a:ext cx="2133600" cy="9239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r>
              <a:rPr lang="en-IN"/>
              <a:t>Chromatogram of pesticide stds in LCMSMS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71487" y="147639"/>
            <a:ext cx="8043863" cy="1044575"/>
          </a:xfrm>
        </p:spPr>
        <p:txBody>
          <a:bodyPr/>
          <a:lstStyle/>
          <a:p>
            <a:pPr eaLnBrk="1" hangingPunct="1"/>
            <a:r>
              <a:rPr lang="en-IN" sz="2800" b="1" smtClean="0"/>
              <a:t>Chromatogram of stream detected with Fenpropathrin </a:t>
            </a:r>
            <a:endParaRPr lang="en-US" sz="2800" b="1" smtClean="0"/>
          </a:p>
        </p:txBody>
      </p:sp>
      <p:pic>
        <p:nvPicPr>
          <p:cNvPr id="29699" name="Content Placeholder 5" descr="0001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87154" y="941388"/>
            <a:ext cx="5836444" cy="591661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048625" cy="733425"/>
          </a:xfrm>
        </p:spPr>
        <p:txBody>
          <a:bodyPr/>
          <a:lstStyle/>
          <a:p>
            <a:pPr eaLnBrk="1" hangingPunct="1"/>
            <a:r>
              <a:rPr lang="en-IN" sz="2800" b="1" smtClean="0"/>
              <a:t>Chromatogram of OW detected with Metalaxyl</a:t>
            </a:r>
            <a:endParaRPr lang="en-US" sz="2800" b="1" smtClean="0"/>
          </a:p>
        </p:txBody>
      </p:sp>
      <p:pic>
        <p:nvPicPr>
          <p:cNvPr id="30723" name="Content Placeholder 3" descr="0001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91000" y="954087"/>
            <a:ext cx="4427935" cy="5903913"/>
          </a:xfrm>
        </p:spPr>
      </p:pic>
      <p:pic>
        <p:nvPicPr>
          <p:cNvPr id="4" name="Content Placeholder 7" descr="IMG_20200914_1230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68563"/>
            <a:ext cx="3292078" cy="438943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Content Placeholder 3" descr="0001 (5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49217" y="230188"/>
            <a:ext cx="5125640" cy="6627812"/>
          </a:xfrm>
        </p:spPr>
      </p:pic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395287" y="1320801"/>
            <a:ext cx="2424113" cy="92333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r>
              <a:rPr lang="en-IN"/>
              <a:t>Chromatogram of OW detected with Phenthoate</a:t>
            </a:r>
            <a:endParaRPr lang="en-US"/>
          </a:p>
        </p:txBody>
      </p:sp>
      <p:pic>
        <p:nvPicPr>
          <p:cNvPr id="4" name="Content Placeholder 5" descr="IMG_20200915_0951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400" y="4191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800" b="1" dirty="0" smtClean="0"/>
              <a:t>Objective -2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3322320"/>
          </a:xfrm>
        </p:spPr>
        <p:txBody>
          <a:bodyPr/>
          <a:lstStyle/>
          <a:p>
            <a:r>
              <a:rPr lang="en-US" b="1" i="1" dirty="0" smtClean="0">
                <a:solidFill>
                  <a:schemeClr val="tx1">
                    <a:lumMod val="95000"/>
                  </a:schemeClr>
                </a:solidFill>
              </a:rPr>
              <a:t>Conduct </a:t>
            </a:r>
            <a:r>
              <a:rPr lang="en-US" b="1" i="1" dirty="0" smtClean="0">
                <a:solidFill>
                  <a:srgbClr val="FFFF00"/>
                </a:solidFill>
              </a:rPr>
              <a:t>unsaturated soil column studies </a:t>
            </a:r>
            <a:r>
              <a:rPr lang="en-US" b="1" i="1" dirty="0" smtClean="0">
                <a:solidFill>
                  <a:schemeClr val="tx1">
                    <a:lumMod val="95000"/>
                  </a:schemeClr>
                </a:solidFill>
              </a:rPr>
              <a:t>under controlled and field conditions using lysimeter to study the mobility of different classes of  pesticides through the soil</a:t>
            </a:r>
            <a:endParaRPr lang="en-US" dirty="0"/>
          </a:p>
        </p:txBody>
      </p:sp>
      <p:pic>
        <p:nvPicPr>
          <p:cNvPr id="4" name="Content Placeholder 9" descr="IMG_20200915_0955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0800" y="3581400"/>
            <a:ext cx="2438400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Soil Lysimeter (inverted position)</a:t>
            </a:r>
            <a:endParaRPr lang="en-US" dirty="0"/>
          </a:p>
        </p:txBody>
      </p:sp>
      <p:pic>
        <p:nvPicPr>
          <p:cNvPr id="6" name="Content Placeholder 5" descr="IMG_20210209_1724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407091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None/>
            </a:pPr>
            <a:endParaRPr lang="en-US" sz="2000" dirty="0" smtClean="0"/>
          </a:p>
          <a:p>
            <a:pPr marL="457200" indent="-457200">
              <a:buNone/>
            </a:pPr>
            <a:endParaRPr lang="en-US" sz="2000" dirty="0" smtClean="0"/>
          </a:p>
          <a:p>
            <a:pPr marL="457200" indent="-457200">
              <a:buFont typeface="Wingdings" pitchFamily="2" charset="2"/>
              <a:buChar char="Ø"/>
            </a:pPr>
            <a:endParaRPr lang="en-US" sz="2000" dirty="0" smtClean="0"/>
          </a:p>
          <a:p>
            <a:pPr marL="457200" indent="-4572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  <a:latin typeface="Arial Black" pitchFamily="34" charset="0"/>
              </a:rPr>
              <a:t>Total area of cardamom cultivation in India: 69,870Ha </a:t>
            </a:r>
          </a:p>
          <a:p>
            <a:pPr marL="457200" indent="-457200">
              <a:buNone/>
            </a:pPr>
            <a:endParaRPr lang="en-US" sz="24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  <a:latin typeface="Arial Black" pitchFamily="34" charset="0"/>
              </a:rPr>
              <a:t>Area of cultivation in Kerala: 39,680 Ha </a:t>
            </a:r>
          </a:p>
          <a:p>
            <a:pPr marL="457200" indent="-457200">
              <a:buNone/>
            </a:pPr>
            <a:endParaRPr lang="en-US" sz="24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  <a:latin typeface="Arial Black" pitchFamily="34" charset="0"/>
              </a:rPr>
              <a:t>Total Production : 23,890 </a:t>
            </a:r>
            <a:r>
              <a:rPr lang="en-US" sz="2400" b="1" dirty="0" err="1" smtClean="0">
                <a:solidFill>
                  <a:srgbClr val="002060"/>
                </a:solidFill>
                <a:latin typeface="Arial Black" pitchFamily="34" charset="0"/>
              </a:rPr>
              <a:t>tonnes</a:t>
            </a:r>
            <a:r>
              <a:rPr lang="en-US" sz="2400" b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</a:p>
          <a:p>
            <a:pPr marL="457200" indent="-457200">
              <a:buNone/>
            </a:pPr>
            <a:endParaRPr lang="en-US" sz="24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FFFF00"/>
                </a:solidFill>
                <a:latin typeface="Arial Black" pitchFamily="34" charset="0"/>
              </a:rPr>
              <a:t>Exported Quantity 2016-17 </a:t>
            </a:r>
            <a:r>
              <a:rPr lang="en-US" sz="2400" b="1" dirty="0" smtClean="0">
                <a:solidFill>
                  <a:srgbClr val="002060"/>
                </a:solidFill>
                <a:latin typeface="Arial Black" pitchFamily="34" charset="0"/>
              </a:rPr>
              <a:t>: 3,850 </a:t>
            </a:r>
            <a:r>
              <a:rPr lang="en-US" sz="2400" b="1" dirty="0" err="1" smtClean="0">
                <a:solidFill>
                  <a:srgbClr val="002060"/>
                </a:solidFill>
                <a:latin typeface="Arial Black" pitchFamily="34" charset="0"/>
              </a:rPr>
              <a:t>tonnes</a:t>
            </a:r>
            <a:r>
              <a:rPr lang="en-US" sz="2400" b="1" dirty="0" smtClean="0">
                <a:solidFill>
                  <a:srgbClr val="002060"/>
                </a:solidFill>
                <a:latin typeface="Arial Black" pitchFamily="34" charset="0"/>
              </a:rPr>
              <a:t> ( Rs.42,150 </a:t>
            </a:r>
            <a:r>
              <a:rPr lang="en-US" sz="2400" b="1" dirty="0" err="1" smtClean="0">
                <a:solidFill>
                  <a:srgbClr val="002060"/>
                </a:solidFill>
                <a:latin typeface="Arial Black" pitchFamily="34" charset="0"/>
              </a:rPr>
              <a:t>Lakh</a:t>
            </a:r>
            <a:r>
              <a:rPr lang="en-US" sz="2400" b="1" dirty="0" smtClean="0">
                <a:solidFill>
                  <a:srgbClr val="002060"/>
                </a:solidFill>
                <a:latin typeface="Arial Black" pitchFamily="34" charset="0"/>
              </a:rPr>
              <a:t>)</a:t>
            </a:r>
          </a:p>
          <a:p>
            <a:pPr marL="457200" indent="-457200">
              <a:buNone/>
            </a:pPr>
            <a:endParaRPr lang="en-US" sz="24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  <a:latin typeface="Arial Black" pitchFamily="34" charset="0"/>
              </a:rPr>
              <a:t>Export potential: Saudi Arabia, U.A.E., Kuwait, USA, Japan, Canada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sz="24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endParaRPr lang="en-US" sz="2400" b="1" dirty="0" smtClean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6400800" cy="14478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Production Statistics 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5" name="Picture 4" descr="images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0"/>
            <a:ext cx="2209801" cy="2172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686800" cy="1143000"/>
          </a:xfrm>
        </p:spPr>
        <p:txBody>
          <a:bodyPr>
            <a:normAutofit/>
          </a:bodyPr>
          <a:lstStyle/>
          <a:p>
            <a:r>
              <a:rPr lang="en-IN" sz="2800" dirty="0" smtClean="0"/>
              <a:t>Installation site                                </a:t>
            </a:r>
            <a:r>
              <a:rPr lang="en-IN" sz="3100" dirty="0" smtClean="0"/>
              <a:t>Installation  of lysimeter</a:t>
            </a:r>
            <a:endParaRPr lang="en-US" sz="3100" dirty="0"/>
          </a:p>
        </p:txBody>
      </p:sp>
      <p:pic>
        <p:nvPicPr>
          <p:cNvPr id="7" name="Content Placeholder 17" descr="IMG_20210211_1408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00" y="1905000"/>
            <a:ext cx="3292078" cy="4389437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19" descr="IMG_20210210_1107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2057400"/>
            <a:ext cx="3292078" cy="4389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7391400" cy="515112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Soil Lysimeter-filling</a:t>
            </a:r>
            <a:endParaRPr lang="en-US" dirty="0"/>
          </a:p>
        </p:txBody>
      </p:sp>
      <p:pic>
        <p:nvPicPr>
          <p:cNvPr id="22" name="Content Placeholder 21" descr="IMG_20210211_135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1676400"/>
            <a:ext cx="3292078" cy="4389437"/>
          </a:xfrm>
        </p:spPr>
      </p:pic>
      <p:pic>
        <p:nvPicPr>
          <p:cNvPr id="23" name="Content Placeholder 3" descr="IMG_20210211_1504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1752600"/>
            <a:ext cx="3292078" cy="4389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800" dirty="0" smtClean="0"/>
              <a:t>Planting cardamom plant </a:t>
            </a:r>
            <a:endParaRPr lang="en-US" sz="2800" dirty="0"/>
          </a:p>
        </p:txBody>
      </p:sp>
      <p:pic>
        <p:nvPicPr>
          <p:cNvPr id="8" name="Content Placeholder 7" descr="IMG_20210417_0931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905000"/>
            <a:ext cx="3292078" cy="4389437"/>
          </a:xfrm>
        </p:spPr>
      </p:pic>
      <p:pic>
        <p:nvPicPr>
          <p:cNvPr id="9" name="Content Placeholder 3" descr="IMG_20210417_0925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1935163"/>
            <a:ext cx="3505200" cy="4389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800" dirty="0" smtClean="0"/>
              <a:t>Preparation  &amp; application of pesticide solution</a:t>
            </a:r>
            <a:endParaRPr lang="en-US" sz="2800" dirty="0"/>
          </a:p>
        </p:txBody>
      </p:sp>
      <p:pic>
        <p:nvPicPr>
          <p:cNvPr id="6" name="Content Placeholder 5" descr="IMG_20210417_092404_BURST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1" y="1935163"/>
            <a:ext cx="3886200" cy="4389437"/>
          </a:xfrm>
        </p:spPr>
      </p:pic>
      <p:pic>
        <p:nvPicPr>
          <p:cNvPr id="7" name="Content Placeholder 3" descr="IMG_20210417_0925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1935163"/>
            <a:ext cx="3657600" cy="4389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800" dirty="0" smtClean="0"/>
              <a:t>Collection of </a:t>
            </a:r>
            <a:r>
              <a:rPr lang="en-IN" sz="2800" dirty="0" err="1" smtClean="0"/>
              <a:t>leachate</a:t>
            </a:r>
            <a:endParaRPr lang="en-US" sz="2800" dirty="0"/>
          </a:p>
        </p:txBody>
      </p:sp>
      <p:pic>
        <p:nvPicPr>
          <p:cNvPr id="6" name="Content Placeholder 5" descr="IMG_20210417_0942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25961" y="1935163"/>
            <a:ext cx="3292078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List of pesticides under investigation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935161"/>
          <a:ext cx="9144000" cy="2789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1394619"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Quinalphs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metalaxyl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Carbendazim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Chlorantraniliprole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Imidachloprid</a:t>
                      </a:r>
                      <a:endParaRPr lang="en-US" dirty="0"/>
                    </a:p>
                  </a:txBody>
                  <a:tcPr/>
                </a:tc>
              </a:tr>
              <a:tr h="1394619"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Diafenthiuron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Fipronil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Lamdda</a:t>
                      </a:r>
                      <a:r>
                        <a:rPr lang="en-IN" dirty="0" smtClean="0"/>
                        <a:t> -</a:t>
                      </a:r>
                      <a:r>
                        <a:rPr lang="en-IN" dirty="0" err="1" smtClean="0"/>
                        <a:t>Cyhalothrin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Carbofuran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Mancozeb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3075" y="138114"/>
            <a:ext cx="6772275" cy="4778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IN" sz="2800" b="1" dirty="0" smtClean="0">
                <a:solidFill>
                  <a:srgbClr val="FF0000"/>
                </a:solidFill>
              </a:rPr>
              <a:t>Financial progress (2020 July-December)</a:t>
            </a:r>
            <a:endParaRPr lang="en-US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51235" y="706438"/>
          <a:ext cx="8652244" cy="509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48"/>
                <a:gridCol w="3477035"/>
                <a:gridCol w="2384351"/>
                <a:gridCol w="2272710"/>
              </a:tblGrid>
              <a:tr h="5272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Calibri Light"/>
                          <a:ea typeface="Times New Roman"/>
                          <a:cs typeface="Calibri"/>
                        </a:rPr>
                        <a:t>Sr. no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Calibri Light"/>
                          <a:ea typeface="Times New Roman"/>
                          <a:cs typeface="Calibri"/>
                        </a:rPr>
                        <a:t>Activity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Calibri"/>
                        </a:rPr>
                        <a:t>Total Expenditure incurred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Calibri"/>
                        </a:rPr>
                        <a:t>comments (if any)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</a:tr>
              <a:tr h="5272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latin typeface="Calibri Light"/>
                          <a:ea typeface="Times New Roman"/>
                          <a:cs typeface="Calibri"/>
                        </a:rPr>
                        <a:t>1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  Remuneration/Emoluments for Manpower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</a:tr>
              <a:tr h="5272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latin typeface="Calibri Light"/>
                          <a:ea typeface="Times New Roman"/>
                          <a:cs typeface="Calibri"/>
                        </a:rPr>
                        <a:t>2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Times New Roman"/>
                          <a:cs typeface="Calibri"/>
                        </a:rPr>
                        <a:t>Travelling expenditure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</a:tr>
              <a:tr h="3684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latin typeface="Calibri Light"/>
                          <a:ea typeface="Times New Roman"/>
                          <a:cs typeface="Calibri"/>
                        </a:rPr>
                        <a:t>3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Infrastructure and equipments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</a:tr>
              <a:tr h="527218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latin typeface="Calibri Light"/>
                          <a:ea typeface="Times New Roman"/>
                          <a:cs typeface="Calibri"/>
                        </a:rPr>
                        <a:t>4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Experimental charges/ field work/consumables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</a:tr>
              <a:tr h="10663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</a:tr>
              <a:tr h="10663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latin typeface="Calibri Light"/>
                          <a:ea typeface="Times New Roman"/>
                          <a:cs typeface="Calibri"/>
                        </a:rPr>
                        <a:t>5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Contingency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</a:tr>
              <a:tr h="368495">
                <a:tc>
                  <a:txBody>
                    <a:bodyPr/>
                    <a:lstStyle/>
                    <a:p>
                      <a:endParaRPr lang="en-US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04088"/>
            <a:ext cx="7467600" cy="743712"/>
          </a:xfrm>
        </p:spPr>
        <p:txBody>
          <a:bodyPr>
            <a:normAutofit/>
          </a:bodyPr>
          <a:lstStyle/>
          <a:p>
            <a:pPr algn="l"/>
            <a:r>
              <a:rPr lang="en-IN" sz="2400" b="1" dirty="0" smtClean="0">
                <a:solidFill>
                  <a:schemeClr val="bg1"/>
                </a:solidFill>
              </a:rPr>
              <a:t>Definition</a:t>
            </a:r>
            <a:endParaRPr lang="en-IN" sz="24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00200"/>
            <a:ext cx="7162800" cy="37338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2000" dirty="0" smtClean="0"/>
              <a:t>		</a:t>
            </a:r>
          </a:p>
          <a:p>
            <a:pPr algn="just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	Pesticide is defined as any substance intended for </a:t>
            </a:r>
            <a:r>
              <a:rPr lang="en-US" sz="2000" dirty="0" smtClean="0">
                <a:solidFill>
                  <a:srgbClr val="FFC000"/>
                </a:solidFill>
              </a:rPr>
              <a:t>preventing,  destroying, attracting, repelling or controlling </a:t>
            </a:r>
            <a:r>
              <a:rPr lang="en-US" sz="2000" dirty="0" smtClean="0">
                <a:solidFill>
                  <a:schemeClr val="bg1"/>
                </a:solidFill>
              </a:rPr>
              <a:t>pests including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unwanted species of plants or animals during the </a:t>
            </a:r>
            <a:r>
              <a:rPr lang="en-US" sz="2000" dirty="0" smtClean="0">
                <a:solidFill>
                  <a:srgbClr val="FFC000"/>
                </a:solidFill>
              </a:rPr>
              <a:t>production, storage, transportation, distribution or processing of food, agricultural commodities or animal feed</a:t>
            </a:r>
            <a:r>
              <a:rPr lang="en-US" sz="2000" dirty="0" smtClean="0">
                <a:solidFill>
                  <a:schemeClr val="bg1"/>
                </a:solidFill>
              </a:rPr>
              <a:t>, or which may be administered to animals for the control of </a:t>
            </a:r>
            <a:r>
              <a:rPr lang="en-US" sz="2000" dirty="0" err="1" smtClean="0">
                <a:solidFill>
                  <a:schemeClr val="bg1"/>
                </a:solidFill>
              </a:rPr>
              <a:t>ecto</a:t>
            </a:r>
            <a:r>
              <a:rPr lang="en-US" sz="2000" dirty="0" smtClean="0">
                <a:solidFill>
                  <a:schemeClr val="bg1"/>
                </a:solidFill>
              </a:rPr>
              <a:t>-parasites.</a:t>
            </a:r>
          </a:p>
          <a:p>
            <a:pPr algn="just"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 	Pesticides include insecticides, fungicides, herbicides, </a:t>
            </a:r>
            <a:r>
              <a:rPr lang="en-US" sz="2000" dirty="0" err="1" smtClean="0">
                <a:solidFill>
                  <a:schemeClr val="bg1"/>
                </a:solidFill>
              </a:rPr>
              <a:t>nematicides</a:t>
            </a:r>
            <a:r>
              <a:rPr lang="en-US" sz="2000" dirty="0" smtClean="0">
                <a:solidFill>
                  <a:schemeClr val="bg1"/>
                </a:solidFill>
              </a:rPr>
              <a:t> etc.</a:t>
            </a:r>
          </a:p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.</a:t>
            </a:r>
            <a:endParaRPr lang="en-IN" sz="20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IN" sz="2400" b="1" dirty="0" smtClean="0">
                <a:solidFill>
                  <a:schemeClr val="bg1"/>
                </a:solidFill>
              </a:rPr>
              <a:t>History of pesticides</a:t>
            </a:r>
            <a:endParaRPr lang="en-IN" sz="24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362200"/>
            <a:ext cx="8610600" cy="27432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92D050"/>
                </a:solidFill>
              </a:rPr>
              <a:t>Materials of natural origin</a:t>
            </a:r>
            <a:r>
              <a:rPr lang="en-US" sz="2000" dirty="0" smtClean="0">
                <a:solidFill>
                  <a:schemeClr val="bg1"/>
                </a:solidFill>
              </a:rPr>
              <a:t>:  Plant materials, animal manures, dry ashes, soot, urine, sea water, soap, turpentine, etc.- </a:t>
            </a:r>
            <a:r>
              <a:rPr lang="en-US" sz="2000" b="1" dirty="0" smtClean="0">
                <a:solidFill>
                  <a:srgbClr val="FFFF00"/>
                </a:solidFill>
              </a:rPr>
              <a:t>Organic agriculture</a:t>
            </a:r>
          </a:p>
          <a:p>
            <a:pPr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IN" sz="2000" b="1" dirty="0" smtClean="0">
                <a:solidFill>
                  <a:srgbClr val="92D050"/>
                </a:solidFill>
              </a:rPr>
              <a:t>Inorganic compounds</a:t>
            </a:r>
            <a:r>
              <a:rPr lang="en-IN" sz="2000" dirty="0" smtClean="0">
                <a:solidFill>
                  <a:schemeClr val="bg1"/>
                </a:solidFill>
              </a:rPr>
              <a:t>: </a:t>
            </a:r>
            <a:r>
              <a:rPr lang="en-US" sz="2000" dirty="0" smtClean="0">
                <a:solidFill>
                  <a:schemeClr val="bg1"/>
                </a:solidFill>
              </a:rPr>
              <a:t>Paris Green, Bordeaux mixture, Borax  etc.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rgbClr val="92D050"/>
                </a:solidFill>
              </a:rPr>
              <a:t>Synthetic organic pesticides</a:t>
            </a:r>
            <a:r>
              <a:rPr lang="en-US" sz="2000" b="1" dirty="0" smtClean="0">
                <a:solidFill>
                  <a:schemeClr val="bg1"/>
                </a:solidFill>
              </a:rPr>
              <a:t>: </a:t>
            </a:r>
            <a:r>
              <a:rPr lang="en-US" sz="2000" dirty="0" smtClean="0">
                <a:solidFill>
                  <a:schemeClr val="bg1"/>
                </a:solidFill>
              </a:rPr>
              <a:t>DDT, HCH, </a:t>
            </a:r>
            <a:r>
              <a:rPr lang="en-US" sz="2000" dirty="0" err="1" smtClean="0">
                <a:solidFill>
                  <a:schemeClr val="bg1"/>
                </a:solidFill>
              </a:rPr>
              <a:t>Endosulfan</a:t>
            </a:r>
            <a:r>
              <a:rPr lang="en-US" sz="2000" dirty="0" smtClean="0">
                <a:solidFill>
                  <a:schemeClr val="bg1"/>
                </a:solidFill>
              </a:rPr>
              <a:t> etc. </a:t>
            </a:r>
            <a:endParaRPr lang="en-IN" sz="20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458200" cy="551656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Zone A </a:t>
            </a:r>
          </a:p>
          <a:p>
            <a:r>
              <a:rPr lang="en-US" sz="2600" dirty="0" smtClean="0"/>
              <a:t> </a:t>
            </a:r>
            <a:r>
              <a:rPr lang="en-US" sz="2000" dirty="0" err="1" smtClean="0"/>
              <a:t>Peerumedu</a:t>
            </a:r>
            <a:r>
              <a:rPr lang="en-US" sz="2000" dirty="0" smtClean="0"/>
              <a:t> </a:t>
            </a:r>
            <a:r>
              <a:rPr lang="en-US" sz="2000" dirty="0" err="1" smtClean="0"/>
              <a:t>taluk</a:t>
            </a:r>
            <a:r>
              <a:rPr lang="en-US" sz="2000" dirty="0" smtClean="0"/>
              <a:t> excluding </a:t>
            </a:r>
            <a:r>
              <a:rPr lang="en-US" sz="2000" dirty="0" err="1" smtClean="0"/>
              <a:t>Kokkayar</a:t>
            </a:r>
            <a:r>
              <a:rPr lang="en-US" sz="2000" dirty="0" smtClean="0"/>
              <a:t> &amp; </a:t>
            </a:r>
            <a:r>
              <a:rPr lang="en-US" sz="2000" dirty="0" err="1" smtClean="0"/>
              <a:t>Peruvanthanam</a:t>
            </a:r>
            <a:r>
              <a:rPr lang="en-US" sz="2000" dirty="0" smtClean="0"/>
              <a:t> villages, </a:t>
            </a:r>
            <a:r>
              <a:rPr lang="en-US" sz="2000" dirty="0" err="1" smtClean="0"/>
              <a:t>Chakkupallam</a:t>
            </a:r>
            <a:r>
              <a:rPr lang="en-US" sz="2000" dirty="0" smtClean="0"/>
              <a:t>, </a:t>
            </a:r>
            <a:r>
              <a:rPr lang="en-US" sz="2000" dirty="0" err="1" smtClean="0"/>
              <a:t>Ayyappankovil</a:t>
            </a:r>
            <a:r>
              <a:rPr lang="en-US" sz="2000" dirty="0" smtClean="0"/>
              <a:t> and </a:t>
            </a:r>
            <a:r>
              <a:rPr lang="en-US" sz="2000" dirty="0" err="1" smtClean="0"/>
              <a:t>Vandenmedu</a:t>
            </a:r>
            <a:r>
              <a:rPr lang="en-US" sz="2000" dirty="0" smtClean="0"/>
              <a:t> villages of </a:t>
            </a:r>
            <a:r>
              <a:rPr lang="en-US" sz="2000" dirty="0" err="1" smtClean="0"/>
              <a:t>Udumbanchola</a:t>
            </a:r>
            <a:r>
              <a:rPr lang="en-US" sz="2000" dirty="0" smtClean="0"/>
              <a:t>, which come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about </a:t>
            </a:r>
            <a:r>
              <a:rPr lang="en-US" sz="2000" dirty="0" smtClean="0">
                <a:solidFill>
                  <a:srgbClr val="FF0000"/>
                </a:solidFill>
              </a:rPr>
              <a:t>34%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 Cardamom Hill Reserve (CHR). </a:t>
            </a:r>
          </a:p>
          <a:p>
            <a:endParaRPr lang="en-US" sz="2600" dirty="0" smtClean="0"/>
          </a:p>
          <a:p>
            <a:r>
              <a:rPr lang="en-US" sz="2600" dirty="0" smtClean="0"/>
              <a:t>Zone B</a:t>
            </a:r>
          </a:p>
          <a:p>
            <a:r>
              <a:rPr lang="en-US" sz="2600" dirty="0" smtClean="0"/>
              <a:t> </a:t>
            </a:r>
            <a:r>
              <a:rPr lang="en-US" sz="2000" dirty="0" err="1" smtClean="0"/>
              <a:t>Chathurangappara</a:t>
            </a:r>
            <a:r>
              <a:rPr lang="en-US" sz="2000" dirty="0" smtClean="0"/>
              <a:t>, </a:t>
            </a:r>
            <a:r>
              <a:rPr lang="en-US" sz="2000" dirty="0" err="1" smtClean="0"/>
              <a:t>Rajakkad</a:t>
            </a:r>
            <a:r>
              <a:rPr lang="en-US" sz="2000" dirty="0" smtClean="0"/>
              <a:t>, </a:t>
            </a:r>
            <a:r>
              <a:rPr lang="en-US" sz="2000" dirty="0" err="1" smtClean="0"/>
              <a:t>Santhanpara</a:t>
            </a:r>
            <a:r>
              <a:rPr lang="en-US" sz="2000" dirty="0" smtClean="0"/>
              <a:t>, </a:t>
            </a:r>
            <a:r>
              <a:rPr lang="en-US" sz="2000" dirty="0" err="1" smtClean="0"/>
              <a:t>Pampadumpara</a:t>
            </a:r>
            <a:r>
              <a:rPr lang="en-US" sz="2000" dirty="0" smtClean="0"/>
              <a:t>, </a:t>
            </a:r>
            <a:r>
              <a:rPr lang="en-US" sz="2000" dirty="0" err="1" smtClean="0"/>
              <a:t>Parathode</a:t>
            </a:r>
            <a:r>
              <a:rPr lang="en-US" sz="2000" dirty="0" smtClean="0"/>
              <a:t>, </a:t>
            </a:r>
            <a:r>
              <a:rPr lang="en-US" sz="2000" dirty="0" err="1" smtClean="0"/>
              <a:t>Udumbanchola</a:t>
            </a:r>
            <a:r>
              <a:rPr lang="en-US" sz="2000" dirty="0" smtClean="0"/>
              <a:t> villages of </a:t>
            </a:r>
            <a:r>
              <a:rPr lang="en-US" sz="2000" dirty="0" err="1" smtClean="0"/>
              <a:t>UdumbancholaTaluk</a:t>
            </a:r>
            <a:r>
              <a:rPr lang="en-US" sz="2000" dirty="0" smtClean="0"/>
              <a:t>,  which covers </a:t>
            </a:r>
            <a:r>
              <a:rPr lang="en-US" sz="2000" dirty="0" smtClean="0">
                <a:solidFill>
                  <a:srgbClr val="FF0000"/>
                </a:solidFill>
              </a:rPr>
              <a:t>43% </a:t>
            </a:r>
            <a:r>
              <a:rPr lang="en-US" sz="2000" dirty="0" smtClean="0"/>
              <a:t>of CHR. </a:t>
            </a:r>
          </a:p>
          <a:p>
            <a:pPr>
              <a:buNone/>
            </a:pPr>
            <a:endParaRPr lang="en-US" sz="2600" dirty="0" smtClean="0"/>
          </a:p>
          <a:p>
            <a:r>
              <a:rPr lang="en-US" sz="2000" dirty="0" smtClean="0"/>
              <a:t> Rest of the cardamom growing area including </a:t>
            </a:r>
            <a:r>
              <a:rPr lang="en-US" sz="2000" dirty="0" err="1" smtClean="0"/>
              <a:t>kanniyalam</a:t>
            </a:r>
            <a:r>
              <a:rPr lang="en-US" sz="2000" dirty="0" smtClean="0"/>
              <a:t> tract in low lying area are come under </a:t>
            </a:r>
            <a:r>
              <a:rPr lang="en-US" sz="2600" dirty="0" smtClean="0"/>
              <a:t>zone C. 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048512"/>
          </a:xfrm>
        </p:spPr>
        <p:txBody>
          <a:bodyPr>
            <a:normAutofit/>
          </a:bodyPr>
          <a:lstStyle/>
          <a:p>
            <a:pPr algn="ctr"/>
            <a:r>
              <a:rPr lang="en-IN" sz="24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Classification of Pesticides</a:t>
            </a:r>
            <a:br>
              <a:rPr lang="en-IN" sz="24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n-IN" sz="2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Chemical structure/ Mode of action</a:t>
            </a:r>
            <a:endParaRPr lang="en-IN" sz="2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8763000" cy="4648200"/>
          </a:xfrm>
        </p:spPr>
        <p:txBody>
          <a:bodyPr>
            <a:normAutofit fontScale="92500" lnSpcReduction="20000"/>
          </a:bodyPr>
          <a:lstStyle/>
          <a:p>
            <a:r>
              <a:rPr lang="en-US" sz="2200" b="1" dirty="0" err="1" smtClean="0">
                <a:solidFill>
                  <a:srgbClr val="FFC000"/>
                </a:solidFill>
              </a:rPr>
              <a:t>Organochlorines</a:t>
            </a:r>
            <a:r>
              <a:rPr lang="en-US" sz="2200" b="1" dirty="0" smtClean="0">
                <a:solidFill>
                  <a:schemeClr val="bg1"/>
                </a:solidFill>
              </a:rPr>
              <a:t>: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19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DDT, </a:t>
            </a:r>
            <a:r>
              <a:rPr lang="en-US" sz="19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Lindane</a:t>
            </a:r>
            <a:r>
              <a:rPr lang="en-US" sz="19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9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Aldrin</a:t>
            </a:r>
            <a:r>
              <a:rPr lang="en-US" sz="19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9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Endrin</a:t>
            </a:r>
            <a:r>
              <a:rPr lang="en-US" sz="19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9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Dieldrin</a:t>
            </a:r>
            <a:r>
              <a:rPr lang="en-US" sz="19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 </a:t>
            </a:r>
            <a:r>
              <a:rPr lang="en-US" sz="19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Endosulphan</a:t>
            </a:r>
            <a:r>
              <a:rPr lang="en-US" sz="1900" dirty="0" smtClean="0">
                <a:solidFill>
                  <a:schemeClr val="bg1"/>
                </a:solidFill>
              </a:rPr>
              <a:t> etc.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2200" b="1" dirty="0" smtClean="0">
                <a:solidFill>
                  <a:srgbClr val="FFC000"/>
                </a:solidFill>
              </a:rPr>
              <a:t>Organophosphates</a:t>
            </a:r>
            <a:r>
              <a:rPr lang="en-US" sz="1800" b="1" dirty="0" smtClean="0">
                <a:solidFill>
                  <a:schemeClr val="bg1"/>
                </a:solidFill>
              </a:rPr>
              <a:t>:  </a:t>
            </a:r>
            <a:r>
              <a:rPr lang="en-US" sz="19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Dimethoate</a:t>
            </a:r>
            <a:r>
              <a:rPr lang="en-US" sz="19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9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Phorate</a:t>
            </a:r>
            <a:r>
              <a:rPr lang="en-US" sz="19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9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Monocrotophos</a:t>
            </a:r>
            <a:r>
              <a:rPr lang="en-US" sz="19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9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Triazophos</a:t>
            </a:r>
            <a:r>
              <a:rPr lang="en-US" sz="19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9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Chlorpyriphos</a:t>
            </a:r>
            <a:r>
              <a:rPr lang="en-US" sz="19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9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Quinalphos</a:t>
            </a:r>
            <a:r>
              <a:rPr lang="en-US" sz="19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etc</a:t>
            </a:r>
            <a:r>
              <a:rPr lang="en-US" sz="1900" dirty="0" smtClean="0">
                <a:solidFill>
                  <a:schemeClr val="bg1"/>
                </a:solidFill>
              </a:rPr>
              <a:t>.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rgbClr val="FFC000"/>
                </a:solidFill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</a:rPr>
              <a:t>Carbamates</a:t>
            </a:r>
            <a:r>
              <a:rPr lang="en-US" sz="1900" dirty="0" smtClean="0">
                <a:solidFill>
                  <a:schemeClr val="bg1"/>
                </a:solidFill>
              </a:rPr>
              <a:t>: </a:t>
            </a:r>
            <a:r>
              <a:rPr lang="en-US" sz="19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Carbaryl</a:t>
            </a:r>
            <a:r>
              <a:rPr lang="en-US" sz="19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9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Carbofuran</a:t>
            </a:r>
            <a:r>
              <a:rPr lang="en-US" sz="19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9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Methomyl</a:t>
            </a:r>
            <a:r>
              <a:rPr lang="en-US" sz="19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9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Pirimicarb</a:t>
            </a:r>
            <a:r>
              <a:rPr lang="en-US" sz="19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900" dirty="0" smtClean="0">
                <a:solidFill>
                  <a:schemeClr val="bg1"/>
                </a:solidFill>
              </a:rPr>
              <a:t>etc.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2200" b="1" dirty="0" smtClean="0">
                <a:solidFill>
                  <a:srgbClr val="FFC000"/>
                </a:solidFill>
              </a:rPr>
              <a:t>Synthetic </a:t>
            </a:r>
            <a:r>
              <a:rPr lang="en-US" sz="2200" b="1" dirty="0" err="1" smtClean="0">
                <a:solidFill>
                  <a:srgbClr val="FFC000"/>
                </a:solidFill>
              </a:rPr>
              <a:t>Pyrethroids</a:t>
            </a:r>
            <a:r>
              <a:rPr lang="en-US" sz="2000" b="1" dirty="0" smtClean="0">
                <a:solidFill>
                  <a:schemeClr val="bg1"/>
                </a:solidFill>
              </a:rPr>
              <a:t>: </a:t>
            </a:r>
            <a:r>
              <a:rPr lang="en-US" sz="19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Lambda </a:t>
            </a:r>
            <a:r>
              <a:rPr lang="en-US" sz="19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Cyhalothrin</a:t>
            </a:r>
            <a:r>
              <a:rPr lang="en-US" sz="19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9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Cypermethrin</a:t>
            </a:r>
            <a:r>
              <a:rPr lang="en-US" sz="19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9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Fenvalerate</a:t>
            </a:r>
            <a:r>
              <a:rPr lang="en-US" sz="19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9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Deltamethrin</a:t>
            </a:r>
            <a:r>
              <a:rPr lang="en-US" sz="19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9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Fenpopathrin</a:t>
            </a:r>
            <a:r>
              <a:rPr lang="en-US" sz="19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</a:t>
            </a:r>
            <a:r>
              <a:rPr lang="en-US" sz="1900" dirty="0" smtClean="0">
                <a:solidFill>
                  <a:schemeClr val="bg1"/>
                </a:solidFill>
              </a:rPr>
              <a:t>etc.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200" b="1" dirty="0" err="1" smtClean="0">
                <a:solidFill>
                  <a:srgbClr val="FFC000"/>
                </a:solidFill>
              </a:rPr>
              <a:t>Neonicotinoides</a:t>
            </a:r>
            <a:r>
              <a:rPr lang="en-US" sz="2000" b="1" dirty="0" smtClean="0">
                <a:solidFill>
                  <a:schemeClr val="bg1"/>
                </a:solidFill>
              </a:rPr>
              <a:t>: </a:t>
            </a:r>
            <a:r>
              <a:rPr lang="en-US" sz="19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Imidacloprid</a:t>
            </a:r>
            <a:r>
              <a:rPr lang="en-US" sz="19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9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Acetamiprid</a:t>
            </a:r>
            <a:r>
              <a:rPr lang="en-US" sz="19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900" dirty="0" smtClean="0">
                <a:solidFill>
                  <a:schemeClr val="bg1"/>
                </a:solidFill>
              </a:rPr>
              <a:t>etc.</a:t>
            </a:r>
          </a:p>
          <a:p>
            <a:pPr>
              <a:buNone/>
            </a:pPr>
            <a:r>
              <a:rPr lang="en-US" sz="19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2200" b="1" dirty="0" smtClean="0">
                <a:solidFill>
                  <a:srgbClr val="FFC000"/>
                </a:solidFill>
              </a:rPr>
              <a:t>Phenyl </a:t>
            </a:r>
            <a:r>
              <a:rPr lang="en-US" sz="2200" b="1" dirty="0" err="1" smtClean="0">
                <a:solidFill>
                  <a:srgbClr val="FFC000"/>
                </a:solidFill>
              </a:rPr>
              <a:t>pyrazoles</a:t>
            </a:r>
            <a:r>
              <a:rPr lang="en-US" sz="2000" dirty="0" smtClean="0">
                <a:solidFill>
                  <a:schemeClr val="bg1"/>
                </a:solidFill>
              </a:rPr>
              <a:t>: </a:t>
            </a:r>
            <a:r>
              <a:rPr lang="en-US" sz="19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Fipronil</a:t>
            </a:r>
            <a:endParaRPr lang="en-US" sz="19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>
              <a:buNone/>
            </a:pPr>
            <a:endParaRPr lang="en-US" sz="2200" dirty="0" smtClean="0">
              <a:solidFill>
                <a:schemeClr val="bg1"/>
              </a:solidFill>
            </a:endParaRPr>
          </a:p>
          <a:p>
            <a:r>
              <a:rPr lang="en-US" sz="2200" b="1" dirty="0" err="1" smtClean="0">
                <a:solidFill>
                  <a:srgbClr val="FFC000"/>
                </a:solidFill>
              </a:rPr>
              <a:t>Benzoyl</a:t>
            </a:r>
            <a:r>
              <a:rPr lang="en-US" sz="2200" b="1" dirty="0" smtClean="0">
                <a:solidFill>
                  <a:srgbClr val="FFC000"/>
                </a:solidFill>
              </a:rPr>
              <a:t> </a:t>
            </a:r>
            <a:r>
              <a:rPr lang="en-US" sz="2200" b="1" dirty="0" err="1" smtClean="0">
                <a:solidFill>
                  <a:srgbClr val="FFC000"/>
                </a:solidFill>
              </a:rPr>
              <a:t>ureas</a:t>
            </a:r>
            <a:r>
              <a:rPr lang="en-US" sz="2000" dirty="0" smtClean="0">
                <a:solidFill>
                  <a:schemeClr val="bg1"/>
                </a:solidFill>
              </a:rPr>
              <a:t>: </a:t>
            </a:r>
            <a:r>
              <a:rPr lang="en-US" sz="19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Triflumuron</a:t>
            </a:r>
            <a:r>
              <a:rPr lang="en-US" sz="19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9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Chlorfluazuron</a:t>
            </a:r>
            <a:r>
              <a:rPr lang="en-US" sz="19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9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Novaluron</a:t>
            </a:r>
            <a:r>
              <a:rPr lang="en-US" sz="19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etc</a:t>
            </a:r>
            <a:r>
              <a:rPr lang="en-US" sz="1900" dirty="0" smtClean="0">
                <a:solidFill>
                  <a:schemeClr val="bg1"/>
                </a:solidFill>
              </a:rPr>
              <a:t>.</a:t>
            </a:r>
            <a:endParaRPr lang="en-IN" sz="19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2403</TotalTime>
  <Words>4138</Words>
  <Application>Microsoft Office PowerPoint</Application>
  <PresentationFormat>On-screen Show (4:3)</PresentationFormat>
  <Paragraphs>2800</Paragraphs>
  <Slides>56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8" baseType="lpstr">
      <vt:lpstr>Flow</vt:lpstr>
      <vt:lpstr>Acrobat Document</vt:lpstr>
      <vt:lpstr>            </vt:lpstr>
      <vt:lpstr>Particulars of the Project</vt:lpstr>
      <vt:lpstr>Background facts </vt:lpstr>
      <vt:lpstr>Slide 4</vt:lpstr>
      <vt:lpstr>Production Statistics  </vt:lpstr>
      <vt:lpstr>Definition</vt:lpstr>
      <vt:lpstr>History of pesticides</vt:lpstr>
      <vt:lpstr>Slide 8</vt:lpstr>
      <vt:lpstr>Classification of Pesticides Chemical structure/ Mode of action</vt:lpstr>
      <vt:lpstr> WHO  Classification of the Insecticides-  </vt:lpstr>
      <vt:lpstr>Major Pests of cardamom plantation</vt:lpstr>
      <vt:lpstr>Pesticides available in market for the use of pest &amp; disease control in cardamom plantation</vt:lpstr>
      <vt:lpstr>Spray schedule of Quinalphos</vt:lpstr>
      <vt:lpstr>mapS</vt:lpstr>
      <vt:lpstr>Slide 15</vt:lpstr>
      <vt:lpstr>Slide 16</vt:lpstr>
      <vt:lpstr>OBJECTIVE-1</vt:lpstr>
      <vt:lpstr>Major data being collected</vt:lpstr>
      <vt:lpstr>Slide 19</vt:lpstr>
      <vt:lpstr>ANALYTICAL  RESULTS</vt:lpstr>
      <vt:lpstr>Physico –chemical parameters of the samples collected during October </vt:lpstr>
      <vt:lpstr>Physico –chemical parameters of the samples collected during December </vt:lpstr>
      <vt:lpstr>Physico-chemical characteristics of Bore well samples</vt:lpstr>
      <vt:lpstr>Physico-chemical characteristics of stream samples (August)</vt:lpstr>
      <vt:lpstr>Physico-chemical characteristics of stream samples (October )</vt:lpstr>
      <vt:lpstr>Physico-chemical characteristics of stream samples (December)</vt:lpstr>
      <vt:lpstr>Statistical Analysis of pH of different water sources</vt:lpstr>
      <vt:lpstr>Statistical Analysis of  Total Dissolved Solids of different water sources</vt:lpstr>
      <vt:lpstr>Statistical Analysis of Nitrate-N content of different water sources</vt:lpstr>
      <vt:lpstr>Liquid-liquid extraction method used for the extraction of pesticide residues from water samples at ng/L level.</vt:lpstr>
      <vt:lpstr>Name of organochlorine pesticides analysed</vt:lpstr>
      <vt:lpstr>Name of organophosphate pesticides analysed</vt:lpstr>
      <vt:lpstr>Chromatogram of OP pesticides (CRM)</vt:lpstr>
      <vt:lpstr>Open well- Confirmation in LCMS needed</vt:lpstr>
      <vt:lpstr>Chromatogram of samples from Stream </vt:lpstr>
      <vt:lpstr>Chromatogram of OC std</vt:lpstr>
      <vt:lpstr>OC pesticides detected- Confirmation in GCMS required</vt:lpstr>
      <vt:lpstr>ANALYTICAL RESULTS OF IN LCMSMS</vt:lpstr>
      <vt:lpstr>List of pesticides confirmed by LCMSMS Altogether 60 pesticide molecules extensively used for spice cultivation have been analysed based on abundance of two major ions</vt:lpstr>
      <vt:lpstr>Pesticide residue detected in open well by LCMSMS</vt:lpstr>
      <vt:lpstr>Pesticide residue detected in bore well by LCMSMS</vt:lpstr>
      <vt:lpstr>Pesticide residue detected in Streams by LCMSMS</vt:lpstr>
      <vt:lpstr>Slide 43</vt:lpstr>
      <vt:lpstr>Slide 44</vt:lpstr>
      <vt:lpstr>Chromatogram of stream detected with Fenpropathrin </vt:lpstr>
      <vt:lpstr>Chromatogram of OW detected with Metalaxyl</vt:lpstr>
      <vt:lpstr>Slide 47</vt:lpstr>
      <vt:lpstr>Objective -2</vt:lpstr>
      <vt:lpstr>Soil Lysimeter (inverted position)</vt:lpstr>
      <vt:lpstr>Installation site                                Installation  of lysimeter</vt:lpstr>
      <vt:lpstr>Soil Lysimeter-filling</vt:lpstr>
      <vt:lpstr>Planting cardamom plant </vt:lpstr>
      <vt:lpstr>Preparation  &amp; application of pesticide solution</vt:lpstr>
      <vt:lpstr>Collection of leachate</vt:lpstr>
      <vt:lpstr>List of pesticides under investigation</vt:lpstr>
      <vt:lpstr>Financial progress (2020 July-December)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Definition</dc:title>
  <dc:creator>Admin</dc:creator>
  <cp:lastModifiedBy>Admin</cp:lastModifiedBy>
  <cp:revision>14</cp:revision>
  <dcterms:created xsi:type="dcterms:W3CDTF">2006-08-16T00:00:00Z</dcterms:created>
  <dcterms:modified xsi:type="dcterms:W3CDTF">2021-08-25T07:50:25Z</dcterms:modified>
</cp:coreProperties>
</file>